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</p:sldIdLst>
  <p:sldSz cy="6858000" cx="12192000"/>
  <p:notesSz cx="6858000" cy="9144000"/>
  <p:embeddedFontLst>
    <p:embeddedFont>
      <p:font typeface="Arial Black"/>
      <p:regular r:id="rId5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60" roundtripDataSignature="AMtx7mgGLa6vVDMdwYOVrTYH4MkbT2uSs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60" Type="http://customschemas.google.com/relationships/presentationmetadata" Target="metadata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11" Type="http://schemas.openxmlformats.org/officeDocument/2006/relationships/slide" Target="slides/slide7.xml"/><Relationship Id="rId55" Type="http://schemas.openxmlformats.org/officeDocument/2006/relationships/slide" Target="slides/slide51.xml"/><Relationship Id="rId10" Type="http://schemas.openxmlformats.org/officeDocument/2006/relationships/slide" Target="slides/slide6.xml"/><Relationship Id="rId54" Type="http://schemas.openxmlformats.org/officeDocument/2006/relationships/slide" Target="slides/slide50.xml"/><Relationship Id="rId13" Type="http://schemas.openxmlformats.org/officeDocument/2006/relationships/slide" Target="slides/slide9.xml"/><Relationship Id="rId57" Type="http://schemas.openxmlformats.org/officeDocument/2006/relationships/slide" Target="slides/slide53.xml"/><Relationship Id="rId12" Type="http://schemas.openxmlformats.org/officeDocument/2006/relationships/slide" Target="slides/slide8.xml"/><Relationship Id="rId56" Type="http://schemas.openxmlformats.org/officeDocument/2006/relationships/slide" Target="slides/slide52.xml"/><Relationship Id="rId15" Type="http://schemas.openxmlformats.org/officeDocument/2006/relationships/slide" Target="slides/slide11.xml"/><Relationship Id="rId59" Type="http://schemas.openxmlformats.org/officeDocument/2006/relationships/font" Target="fonts/ArialBlack-regular.fntdata"/><Relationship Id="rId14" Type="http://schemas.openxmlformats.org/officeDocument/2006/relationships/slide" Target="slides/slide10.xml"/><Relationship Id="rId58" Type="http://schemas.openxmlformats.org/officeDocument/2006/relationships/slide" Target="slides/slide5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3" name="Google Shape;273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1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Google Shape;414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8" name="Google Shape;458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" name="Google Shape;459;p2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" name="Google Shape;477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3" name="Google Shape;513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" name="Google Shape;514;p2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7" name="Google Shape;527;p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8" name="Google Shape;528;p2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3" name="Google Shape;543;p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4" name="Google Shape;544;p2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5" name="Google Shape;555;p2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6" name="Google Shape;556;p2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1" name="Google Shape;571;p2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2" name="Google Shape;572;p2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9" name="Google Shape;589;p2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0" name="Google Shape;590;p2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7" name="Google Shape;607;p2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8" name="Google Shape;608;p2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1" name="Google Shape;621;p3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2" name="Google Shape;622;p3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7" name="Google Shape;637;p3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8" name="Google Shape;638;p3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3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1" name="Google Shape;651;p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3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7" name="Google Shape;667;p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3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4" name="Google Shape;674;p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3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0" name="Google Shape;690;p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p3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5" name="Google Shape;715;p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3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1" name="Google Shape;741;p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p3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0" name="Google Shape;760;p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p3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1" name="Google Shape;781;p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p4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8" name="Google Shape;808;p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4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9" name="Google Shape;829;p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4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0" name="Google Shape;850;p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9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p4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1" name="Google Shape;871;p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9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p4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1" name="Google Shape;891;p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3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p4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5" name="Google Shape;915;p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p4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2" name="Google Shape;922;p4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7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Google Shape;948;p4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9" name="Google Shape;949;p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4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p4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6" name="Google Shape;976;p4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8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p4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0" name="Google Shape;1000;p4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Google Shape;1032;p5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3" name="Google Shape;1033;p5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8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Google Shape;1039;p5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0" name="Google Shape;1040;p5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4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Google Shape;1065;p5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6" name="Google Shape;1066;p5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" name="Google Shape;1093;p5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4" name="Google Shape;1094;p5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9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Google Shape;1100;p5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1" name="Google Shape;1101;p5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슬라이드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56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56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5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5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5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세로 텍스트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6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65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6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6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6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세로 제목 및 텍스트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66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66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6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6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6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내용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57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5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5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5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구역 머리글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8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58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5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5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콘텐츠 2개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9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59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5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5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5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비교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0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60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60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60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60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6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6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6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만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6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6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6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6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빈 화면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6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6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6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콘텐츠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63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63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63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2" name="Google Shape;62;p6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6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6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그림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64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64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64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6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6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6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5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5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5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5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5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0.png"/><Relationship Id="rId4" Type="http://schemas.openxmlformats.org/officeDocument/2006/relationships/image" Target="../media/image2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Relationship Id="rId4" Type="http://schemas.openxmlformats.org/officeDocument/2006/relationships/image" Target="../media/image11.png"/><Relationship Id="rId5" Type="http://schemas.openxmlformats.org/officeDocument/2006/relationships/image" Target="../media/image5.png"/><Relationship Id="rId6" Type="http://schemas.openxmlformats.org/officeDocument/2006/relationships/image" Target="../media/image8.jpg"/><Relationship Id="rId7" Type="http://schemas.openxmlformats.org/officeDocument/2006/relationships/image" Target="../media/image21.png"/><Relationship Id="rId8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4.png"/><Relationship Id="rId4" Type="http://schemas.openxmlformats.org/officeDocument/2006/relationships/image" Target="../media/image13.png"/><Relationship Id="rId5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png"/><Relationship Id="rId4" Type="http://schemas.openxmlformats.org/officeDocument/2006/relationships/image" Target="../media/image1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Relationship Id="rId4" Type="http://schemas.openxmlformats.org/officeDocument/2006/relationships/image" Target="../media/image2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2.png"/><Relationship Id="rId4" Type="http://schemas.openxmlformats.org/officeDocument/2006/relationships/image" Target="../media/image3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7.png"/><Relationship Id="rId4" Type="http://schemas.openxmlformats.org/officeDocument/2006/relationships/image" Target="../media/image11.png"/><Relationship Id="rId5" Type="http://schemas.openxmlformats.org/officeDocument/2006/relationships/image" Target="../media/image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4.png"/><Relationship Id="rId4" Type="http://schemas.openxmlformats.org/officeDocument/2006/relationships/image" Target="../media/image5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7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61.png"/><Relationship Id="rId4" Type="http://schemas.openxmlformats.org/officeDocument/2006/relationships/image" Target="../media/image4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69.png"/><Relationship Id="rId4" Type="http://schemas.openxmlformats.org/officeDocument/2006/relationships/image" Target="../media/image2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5.png"/><Relationship Id="rId4" Type="http://schemas.openxmlformats.org/officeDocument/2006/relationships/image" Target="../media/image3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75.png"/><Relationship Id="rId4" Type="http://schemas.openxmlformats.org/officeDocument/2006/relationships/image" Target="../media/image5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3.png"/><Relationship Id="rId4" Type="http://schemas.openxmlformats.org/officeDocument/2006/relationships/image" Target="../media/image3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7.png"/><Relationship Id="rId4" Type="http://schemas.openxmlformats.org/officeDocument/2006/relationships/image" Target="../media/image4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7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74.png"/><Relationship Id="rId4" Type="http://schemas.openxmlformats.org/officeDocument/2006/relationships/image" Target="../media/image3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7.png"/><Relationship Id="rId4" Type="http://schemas.openxmlformats.org/officeDocument/2006/relationships/image" Target="../media/image39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81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78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5.jpg"/><Relationship Id="rId4" Type="http://schemas.openxmlformats.org/officeDocument/2006/relationships/image" Target="../media/image49.jp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8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53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55.jp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52.jp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59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57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60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62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63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64.png"/><Relationship Id="rId4" Type="http://schemas.openxmlformats.org/officeDocument/2006/relationships/image" Target="../media/image6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70.png"/><Relationship Id="rId4" Type="http://schemas.openxmlformats.org/officeDocument/2006/relationships/image" Target="../media/image72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70.png"/><Relationship Id="rId4" Type="http://schemas.openxmlformats.org/officeDocument/2006/relationships/image" Target="../media/image72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png"/><Relationship Id="rId4" Type="http://schemas.openxmlformats.org/officeDocument/2006/relationships/image" Target="../media/image10.png"/><Relationship Id="rId5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/>
          <p:nvPr/>
        </p:nvSpPr>
        <p:spPr>
          <a:xfrm>
            <a:off x="0" y="3542881"/>
            <a:ext cx="12192000" cy="3315118"/>
          </a:xfrm>
          <a:prstGeom prst="rect">
            <a:avLst/>
          </a:prstGeom>
          <a:solidFill>
            <a:srgbClr val="F6C30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1"/>
          <p:cNvSpPr txBox="1"/>
          <p:nvPr/>
        </p:nvSpPr>
        <p:spPr>
          <a:xfrm>
            <a:off x="1421811" y="2524045"/>
            <a:ext cx="5303696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4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Dream </a:t>
            </a:r>
            <a:r>
              <a:rPr b="1" i="0" lang="ko-KR" sz="4800" u="none" cap="none" strike="noStrike">
                <a:solidFill>
                  <a:srgbClr val="F6C30A"/>
                </a:solidFill>
                <a:latin typeface="Arial Black"/>
                <a:ea typeface="Arial Black"/>
                <a:cs typeface="Arial Black"/>
                <a:sym typeface="Arial Black"/>
              </a:rPr>
              <a:t>Journey</a:t>
            </a:r>
            <a:endParaRPr b="1" sz="4800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90" name="Google Shape;90;p1"/>
          <p:cNvSpPr txBox="1"/>
          <p:nvPr/>
        </p:nvSpPr>
        <p:spPr>
          <a:xfrm>
            <a:off x="1421811" y="3871416"/>
            <a:ext cx="4976042" cy="331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김태완 | 김완진 | 양진영 | 오소엽 | 유희윤 | 이동재 | 조연우 </a:t>
            </a:r>
            <a:endParaRPr sz="140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91" name="Google Shape;91;p1"/>
          <p:cNvCxnSpPr/>
          <p:nvPr/>
        </p:nvCxnSpPr>
        <p:spPr>
          <a:xfrm>
            <a:off x="751561" y="2189440"/>
            <a:ext cx="10684702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92" name="Google Shape;92;p1"/>
          <p:cNvSpPr/>
          <p:nvPr/>
        </p:nvSpPr>
        <p:spPr>
          <a:xfrm>
            <a:off x="751561" y="2678585"/>
            <a:ext cx="475989" cy="475989"/>
          </a:xfrm>
          <a:prstGeom prst="ellipse">
            <a:avLst/>
          </a:prstGeom>
          <a:solidFill>
            <a:srgbClr val="F6C30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1"/>
          <p:cNvSpPr txBox="1"/>
          <p:nvPr/>
        </p:nvSpPr>
        <p:spPr>
          <a:xfrm>
            <a:off x="657723" y="1674807"/>
            <a:ext cx="1970411" cy="3586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국내 여행 프로그램</a:t>
            </a:r>
            <a:endParaRPr sz="16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4" name="Google Shape;94;p1"/>
          <p:cNvSpPr txBox="1"/>
          <p:nvPr/>
        </p:nvSpPr>
        <p:spPr>
          <a:xfrm>
            <a:off x="707827" y="296944"/>
            <a:ext cx="389850" cy="2920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2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1조</a:t>
            </a:r>
            <a:endParaRPr b="1" sz="12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5" name="Google Shape;95;p1"/>
          <p:cNvSpPr/>
          <p:nvPr/>
        </p:nvSpPr>
        <p:spPr>
          <a:xfrm>
            <a:off x="570040" y="379355"/>
            <a:ext cx="127245" cy="127245"/>
          </a:xfrm>
          <a:prstGeom prst="ellipse">
            <a:avLst/>
          </a:prstGeom>
          <a:solidFill>
            <a:srgbClr val="F6C30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1"/>
          <p:cNvSpPr txBox="1"/>
          <p:nvPr/>
        </p:nvSpPr>
        <p:spPr>
          <a:xfrm>
            <a:off x="10525359" y="296944"/>
            <a:ext cx="1181157" cy="2920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Spring_Project</a:t>
            </a:r>
            <a:endParaRPr sz="1200">
              <a:solidFill>
                <a:srgbClr val="7F7F7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97" name="Google Shape;97;p1"/>
          <p:cNvCxnSpPr/>
          <p:nvPr/>
        </p:nvCxnSpPr>
        <p:spPr>
          <a:xfrm>
            <a:off x="751561" y="4531570"/>
            <a:ext cx="10684702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98" name="Google Shape;98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40613" y="4719181"/>
            <a:ext cx="3295650" cy="1762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10"/>
          <p:cNvSpPr/>
          <p:nvPr/>
        </p:nvSpPr>
        <p:spPr>
          <a:xfrm>
            <a:off x="15409" y="1"/>
            <a:ext cx="12189807" cy="685799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7" name="Google Shape;277;p10"/>
          <p:cNvSpPr/>
          <p:nvPr/>
        </p:nvSpPr>
        <p:spPr>
          <a:xfrm>
            <a:off x="-3294" y="0"/>
            <a:ext cx="7607031" cy="6857999"/>
          </a:xfrm>
          <a:prstGeom prst="rect">
            <a:avLst/>
          </a:prstGeom>
          <a:solidFill>
            <a:srgbClr val="F6C30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8" name="Google Shape;278;p10"/>
          <p:cNvSpPr txBox="1"/>
          <p:nvPr/>
        </p:nvSpPr>
        <p:spPr>
          <a:xfrm>
            <a:off x="707827" y="296944"/>
            <a:ext cx="758541" cy="2920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2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계정 기능</a:t>
            </a:r>
            <a:endParaRPr b="1" sz="12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9" name="Google Shape;279;p10"/>
          <p:cNvSpPr/>
          <p:nvPr/>
        </p:nvSpPr>
        <p:spPr>
          <a:xfrm>
            <a:off x="570040" y="379355"/>
            <a:ext cx="127245" cy="127245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0" name="Google Shape;280;p10"/>
          <p:cNvSpPr txBox="1"/>
          <p:nvPr/>
        </p:nvSpPr>
        <p:spPr>
          <a:xfrm>
            <a:off x="10802100" y="296944"/>
            <a:ext cx="904415" cy="2920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02. 로그인</a:t>
            </a:r>
            <a:endParaRPr sz="1200">
              <a:solidFill>
                <a:srgbClr val="7F7F7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1" name="Google Shape;281;p10"/>
          <p:cNvSpPr txBox="1"/>
          <p:nvPr/>
        </p:nvSpPr>
        <p:spPr>
          <a:xfrm>
            <a:off x="633662" y="1012921"/>
            <a:ext cx="2863284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로그인(카카오API)</a:t>
            </a:r>
            <a:endParaRPr b="1"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10"/>
          <p:cNvSpPr/>
          <p:nvPr/>
        </p:nvSpPr>
        <p:spPr>
          <a:xfrm>
            <a:off x="7338653" y="1550225"/>
            <a:ext cx="626440" cy="626440"/>
          </a:xfrm>
          <a:prstGeom prst="ellipse">
            <a:avLst/>
          </a:prstGeom>
          <a:solidFill>
            <a:srgbClr val="BFBFBF"/>
          </a:solidFill>
          <a:ln cap="flat" cmpd="sng" w="1079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0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1</a:t>
            </a:r>
            <a:endParaRPr b="1" sz="30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283" name="Google Shape;283;p10"/>
          <p:cNvSpPr/>
          <p:nvPr/>
        </p:nvSpPr>
        <p:spPr>
          <a:xfrm>
            <a:off x="7338653" y="3168949"/>
            <a:ext cx="626400" cy="626400"/>
          </a:xfrm>
          <a:prstGeom prst="ellipse">
            <a:avLst/>
          </a:prstGeom>
          <a:solidFill>
            <a:srgbClr val="7F7F7F"/>
          </a:solidFill>
          <a:ln cap="flat" cmpd="sng" w="1079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0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2</a:t>
            </a:r>
            <a:endParaRPr b="1" sz="30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284" name="Google Shape;284;p10"/>
          <p:cNvSpPr/>
          <p:nvPr/>
        </p:nvSpPr>
        <p:spPr>
          <a:xfrm>
            <a:off x="7338653" y="5024025"/>
            <a:ext cx="626400" cy="626400"/>
          </a:xfrm>
          <a:prstGeom prst="ellipse">
            <a:avLst/>
          </a:prstGeom>
          <a:solidFill>
            <a:srgbClr val="595959"/>
          </a:solidFill>
          <a:ln cap="flat" cmpd="sng" w="1079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0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3</a:t>
            </a:r>
            <a:endParaRPr b="1" sz="30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285" name="Google Shape;285;p10"/>
          <p:cNvSpPr txBox="1"/>
          <p:nvPr/>
        </p:nvSpPr>
        <p:spPr>
          <a:xfrm>
            <a:off x="8091660" y="1606378"/>
            <a:ext cx="4158831" cy="8424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4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rPr>
              <a:t>카카오 API</a:t>
            </a:r>
            <a:r>
              <a:rPr lang="ko-KR" sz="14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rPr>
              <a:t>에서 제공하는 개인키와 JavaScript </a:t>
            </a:r>
            <a:endParaRPr/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rPr>
              <a:t>키를 Java 함수에 적어서 카카오 API에 접근할 수 </a:t>
            </a:r>
            <a:endParaRPr/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rPr>
              <a:t>있도록 해줍니다.</a:t>
            </a:r>
            <a:endParaRPr/>
          </a:p>
        </p:txBody>
      </p:sp>
      <p:sp>
        <p:nvSpPr>
          <p:cNvPr id="286" name="Google Shape;286;p10"/>
          <p:cNvSpPr txBox="1"/>
          <p:nvPr/>
        </p:nvSpPr>
        <p:spPr>
          <a:xfrm>
            <a:off x="8091660" y="4932929"/>
            <a:ext cx="4213013" cy="8424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rPr>
              <a:t>접근한 정보에 카카오톡이 지정한 파라미터 키 값을 입력하여 로그인할 때 필요한 </a:t>
            </a:r>
            <a:r>
              <a:rPr b="1" lang="ko-KR" sz="14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이메일, 이름</a:t>
            </a:r>
            <a:r>
              <a:rPr lang="ko-KR" sz="14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rPr>
              <a:t>과</a:t>
            </a:r>
            <a:r>
              <a:rPr b="1" lang="ko-KR" sz="14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sz="14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rPr>
              <a:t>같은 값을 가져와서 활용을 하였습니다.</a:t>
            </a:r>
            <a:endParaRPr/>
          </a:p>
        </p:txBody>
      </p:sp>
      <p:sp>
        <p:nvSpPr>
          <p:cNvPr id="287" name="Google Shape;287;p10"/>
          <p:cNvSpPr txBox="1"/>
          <p:nvPr/>
        </p:nvSpPr>
        <p:spPr>
          <a:xfrm>
            <a:off x="8067549" y="3049841"/>
            <a:ext cx="4287136" cy="11010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rPr>
              <a:t>개인키와 JavaScript 키를 입력하여 </a:t>
            </a:r>
            <a:r>
              <a:rPr b="1" lang="ko-KR" sz="14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rPr>
              <a:t>카카오 로그인 </a:t>
            </a:r>
            <a:endParaRPr/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4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rPr>
              <a:t>API</a:t>
            </a:r>
            <a:r>
              <a:rPr lang="ko-KR" sz="14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rPr>
              <a:t>을 활용합니다. 그리고 카카오 내부 서버에서 </a:t>
            </a:r>
            <a:endParaRPr/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rPr>
              <a:t>토큰을 제공받아 카카오 서버에 등록되어 있는 </a:t>
            </a:r>
            <a:endParaRPr/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rPr>
              <a:t>정보에 접근합니다.</a:t>
            </a:r>
            <a:endParaRPr/>
          </a:p>
        </p:txBody>
      </p:sp>
      <p:pic>
        <p:nvPicPr>
          <p:cNvPr id="288" name="Google Shape;288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0015" y="1683003"/>
            <a:ext cx="4684074" cy="31816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0015" y="4864671"/>
            <a:ext cx="4684074" cy="16796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11"/>
          <p:cNvSpPr/>
          <p:nvPr/>
        </p:nvSpPr>
        <p:spPr>
          <a:xfrm>
            <a:off x="15409" y="1"/>
            <a:ext cx="12189807" cy="685799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5" name="Google Shape;295;p11"/>
          <p:cNvSpPr/>
          <p:nvPr/>
        </p:nvSpPr>
        <p:spPr>
          <a:xfrm>
            <a:off x="-3294" y="0"/>
            <a:ext cx="7607031" cy="6857999"/>
          </a:xfrm>
          <a:prstGeom prst="rect">
            <a:avLst/>
          </a:prstGeom>
          <a:solidFill>
            <a:srgbClr val="F6C30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6" name="Google Shape;296;p11"/>
          <p:cNvSpPr txBox="1"/>
          <p:nvPr/>
        </p:nvSpPr>
        <p:spPr>
          <a:xfrm>
            <a:off x="707827" y="296944"/>
            <a:ext cx="758541" cy="2920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2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계정 기능</a:t>
            </a:r>
            <a:endParaRPr b="1" sz="12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7" name="Google Shape;297;p11"/>
          <p:cNvSpPr/>
          <p:nvPr/>
        </p:nvSpPr>
        <p:spPr>
          <a:xfrm>
            <a:off x="570040" y="379355"/>
            <a:ext cx="127245" cy="127245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" name="Google Shape;298;p11"/>
          <p:cNvSpPr txBox="1"/>
          <p:nvPr/>
        </p:nvSpPr>
        <p:spPr>
          <a:xfrm>
            <a:off x="10439822" y="296944"/>
            <a:ext cx="1266693" cy="2920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03. 아이디 찾기</a:t>
            </a:r>
            <a:endParaRPr sz="1200">
              <a:solidFill>
                <a:srgbClr val="7F7F7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9" name="Google Shape;299;p11"/>
          <p:cNvSpPr/>
          <p:nvPr/>
        </p:nvSpPr>
        <p:spPr>
          <a:xfrm>
            <a:off x="7338653" y="1550225"/>
            <a:ext cx="626440" cy="626440"/>
          </a:xfrm>
          <a:prstGeom prst="ellipse">
            <a:avLst/>
          </a:prstGeom>
          <a:solidFill>
            <a:srgbClr val="BFBFBF"/>
          </a:solidFill>
          <a:ln cap="flat" cmpd="sng" w="1079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0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1</a:t>
            </a:r>
            <a:endParaRPr b="1" sz="30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300" name="Google Shape;300;p11"/>
          <p:cNvSpPr/>
          <p:nvPr/>
        </p:nvSpPr>
        <p:spPr>
          <a:xfrm>
            <a:off x="7338653" y="3168949"/>
            <a:ext cx="626400" cy="626400"/>
          </a:xfrm>
          <a:prstGeom prst="ellipse">
            <a:avLst/>
          </a:prstGeom>
          <a:solidFill>
            <a:srgbClr val="7F7F7F"/>
          </a:solidFill>
          <a:ln cap="flat" cmpd="sng" w="1079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0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2</a:t>
            </a:r>
            <a:endParaRPr b="1" sz="30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301" name="Google Shape;301;p11"/>
          <p:cNvSpPr/>
          <p:nvPr/>
        </p:nvSpPr>
        <p:spPr>
          <a:xfrm>
            <a:off x="7338653" y="5024025"/>
            <a:ext cx="626400" cy="626400"/>
          </a:xfrm>
          <a:prstGeom prst="ellipse">
            <a:avLst/>
          </a:prstGeom>
          <a:solidFill>
            <a:srgbClr val="595959"/>
          </a:solidFill>
          <a:ln cap="flat" cmpd="sng" w="1079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0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3</a:t>
            </a:r>
            <a:endParaRPr b="1" sz="30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302" name="Google Shape;302;p11"/>
          <p:cNvSpPr txBox="1"/>
          <p:nvPr/>
        </p:nvSpPr>
        <p:spPr>
          <a:xfrm>
            <a:off x="8091660" y="1606378"/>
            <a:ext cx="4190571" cy="8424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4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rPr>
              <a:t>아이디 찾기</a:t>
            </a:r>
            <a:r>
              <a:rPr lang="ko-KR" sz="14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rPr>
              <a:t>는 </a:t>
            </a:r>
            <a:r>
              <a:rPr b="1" lang="ko-KR" sz="14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rPr>
              <a:t>iamport API</a:t>
            </a:r>
            <a:r>
              <a:rPr lang="ko-KR" sz="14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rPr>
              <a:t>를 이용하여 이름, </a:t>
            </a:r>
            <a:endParaRPr/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rPr>
              <a:t>전화번호, 휴대전화 번호를 입력 후 카카오 인증을</a:t>
            </a:r>
            <a:endParaRPr sz="1400">
              <a:solidFill>
                <a:srgbClr val="0C0C0C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rPr>
              <a:t>통하여 인증을 한다.</a:t>
            </a:r>
            <a:endParaRPr/>
          </a:p>
        </p:txBody>
      </p:sp>
      <p:sp>
        <p:nvSpPr>
          <p:cNvPr id="303" name="Google Shape;303;p11"/>
          <p:cNvSpPr txBox="1"/>
          <p:nvPr/>
        </p:nvSpPr>
        <p:spPr>
          <a:xfrm>
            <a:off x="8091660" y="4932929"/>
            <a:ext cx="5378408" cy="8424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rPr>
              <a:t>인증 후 입력한 </a:t>
            </a:r>
            <a:r>
              <a:rPr b="1" lang="ko-KR" sz="14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이름과 전화번호</a:t>
            </a:r>
            <a:r>
              <a:rPr lang="ko-KR" sz="14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rPr>
              <a:t>를 DB와 </a:t>
            </a:r>
            <a:endParaRPr sz="1400">
              <a:solidFill>
                <a:srgbClr val="0C0C0C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rPr>
              <a:t>비교하여 만약 존재하지 않으면 결과 창으로 </a:t>
            </a:r>
            <a:endParaRPr sz="1400">
              <a:solidFill>
                <a:srgbClr val="0C0C0C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rPr>
              <a:t>넘어가서 존재하지 않는다고 알려주게 된다.</a:t>
            </a:r>
            <a:endParaRPr/>
          </a:p>
        </p:txBody>
      </p:sp>
      <p:sp>
        <p:nvSpPr>
          <p:cNvPr id="304" name="Google Shape;304;p11"/>
          <p:cNvSpPr txBox="1"/>
          <p:nvPr/>
        </p:nvSpPr>
        <p:spPr>
          <a:xfrm>
            <a:off x="8067549" y="3049841"/>
            <a:ext cx="3970959" cy="11010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rPr>
              <a:t>인증 후 입력한 </a:t>
            </a:r>
            <a:r>
              <a:rPr b="1" lang="ko-KR" sz="14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이름과 전화번호</a:t>
            </a:r>
            <a:r>
              <a:rPr lang="ko-KR" sz="14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rPr>
              <a:t>를 DB와 </a:t>
            </a:r>
            <a:endParaRPr sz="1400">
              <a:solidFill>
                <a:srgbClr val="0C0C0C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rPr>
              <a:t>비교하여 만약 존재하게 되면 결과 창으로 </a:t>
            </a:r>
            <a:endParaRPr sz="1400">
              <a:solidFill>
                <a:srgbClr val="0C0C0C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rPr>
              <a:t>넘어가서 해당 이름에 등록되어 있는 </a:t>
            </a:r>
            <a:r>
              <a:rPr b="1" lang="ko-KR" sz="14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이메일</a:t>
            </a:r>
            <a:r>
              <a:rPr lang="ko-KR" sz="14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rPr>
              <a:t>을 </a:t>
            </a:r>
            <a:endParaRPr sz="1400">
              <a:solidFill>
                <a:srgbClr val="0C0C0C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rPr>
              <a:t>보여주게 된다.</a:t>
            </a:r>
            <a:endParaRPr/>
          </a:p>
        </p:txBody>
      </p:sp>
      <p:pic>
        <p:nvPicPr>
          <p:cNvPr id="305" name="Google Shape;305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2436" y="1905133"/>
            <a:ext cx="1315928" cy="181521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18210" y="1905133"/>
            <a:ext cx="1257514" cy="181521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341504" y="1897843"/>
            <a:ext cx="1257514" cy="181521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1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469988" y="4140349"/>
            <a:ext cx="1133502" cy="2335112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11"/>
          <p:cNvSpPr/>
          <p:nvPr/>
        </p:nvSpPr>
        <p:spPr>
          <a:xfrm>
            <a:off x="2088429" y="2606236"/>
            <a:ext cx="295182" cy="398434"/>
          </a:xfrm>
          <a:prstGeom prst="rightArrow">
            <a:avLst>
              <a:gd fmla="val 43712" name="adj1"/>
              <a:gd fmla="val 54244" name="adj2"/>
            </a:avLst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0" name="Google Shape;310;p11"/>
          <p:cNvSpPr/>
          <p:nvPr/>
        </p:nvSpPr>
        <p:spPr>
          <a:xfrm>
            <a:off x="3912174" y="2606235"/>
            <a:ext cx="295182" cy="398434"/>
          </a:xfrm>
          <a:prstGeom prst="rightArrow">
            <a:avLst>
              <a:gd fmla="val 43712" name="adj1"/>
              <a:gd fmla="val 54244" name="adj2"/>
            </a:avLst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1" name="Google Shape;311;p1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351727" y="3966855"/>
            <a:ext cx="1116859" cy="109323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1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355762" y="5446722"/>
            <a:ext cx="1112824" cy="1170056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11"/>
          <p:cNvSpPr/>
          <p:nvPr/>
        </p:nvSpPr>
        <p:spPr>
          <a:xfrm>
            <a:off x="2898376" y="4314256"/>
            <a:ext cx="295182" cy="398434"/>
          </a:xfrm>
          <a:prstGeom prst="rightArrow">
            <a:avLst>
              <a:gd fmla="val 43712" name="adj1"/>
              <a:gd fmla="val 54244" name="adj2"/>
            </a:avLst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4" name="Google Shape;314;p11"/>
          <p:cNvSpPr/>
          <p:nvPr/>
        </p:nvSpPr>
        <p:spPr>
          <a:xfrm>
            <a:off x="2898376" y="5832533"/>
            <a:ext cx="295182" cy="398434"/>
          </a:xfrm>
          <a:prstGeom prst="rightArrow">
            <a:avLst>
              <a:gd fmla="val 43712" name="adj1"/>
              <a:gd fmla="val 54244" name="adj2"/>
            </a:avLst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5" name="Google Shape;315;p11"/>
          <p:cNvSpPr/>
          <p:nvPr/>
        </p:nvSpPr>
        <p:spPr>
          <a:xfrm>
            <a:off x="879920" y="5048288"/>
            <a:ext cx="295182" cy="398434"/>
          </a:xfrm>
          <a:prstGeom prst="rightArrow">
            <a:avLst>
              <a:gd fmla="val 43712" name="adj1"/>
              <a:gd fmla="val 54244" name="adj2"/>
            </a:avLst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6" name="Google Shape;316;p11"/>
          <p:cNvSpPr txBox="1"/>
          <p:nvPr/>
        </p:nvSpPr>
        <p:spPr>
          <a:xfrm>
            <a:off x="633662" y="1012921"/>
            <a:ext cx="1832553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아이디 찾기</a:t>
            </a:r>
            <a:endParaRPr b="1"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2"/>
          <p:cNvSpPr/>
          <p:nvPr/>
        </p:nvSpPr>
        <p:spPr>
          <a:xfrm>
            <a:off x="15409" y="1"/>
            <a:ext cx="12189807" cy="685799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2" name="Google Shape;322;p12"/>
          <p:cNvSpPr/>
          <p:nvPr/>
        </p:nvSpPr>
        <p:spPr>
          <a:xfrm>
            <a:off x="-3294" y="0"/>
            <a:ext cx="7607031" cy="6857999"/>
          </a:xfrm>
          <a:prstGeom prst="rect">
            <a:avLst/>
          </a:prstGeom>
          <a:solidFill>
            <a:srgbClr val="F6C30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3" name="Google Shape;323;p12"/>
          <p:cNvSpPr txBox="1"/>
          <p:nvPr/>
        </p:nvSpPr>
        <p:spPr>
          <a:xfrm>
            <a:off x="707827" y="296944"/>
            <a:ext cx="758541" cy="2920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2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계정 기능</a:t>
            </a:r>
            <a:endParaRPr b="1" sz="12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4" name="Google Shape;324;p12"/>
          <p:cNvSpPr/>
          <p:nvPr/>
        </p:nvSpPr>
        <p:spPr>
          <a:xfrm>
            <a:off x="570040" y="379355"/>
            <a:ext cx="127245" cy="127245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" name="Google Shape;325;p12"/>
          <p:cNvSpPr txBox="1"/>
          <p:nvPr/>
        </p:nvSpPr>
        <p:spPr>
          <a:xfrm>
            <a:off x="10285933" y="296944"/>
            <a:ext cx="1420582" cy="2920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04. 비밀번호 찾기</a:t>
            </a:r>
            <a:endParaRPr sz="1200">
              <a:solidFill>
                <a:srgbClr val="7F7F7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6" name="Google Shape;326;p12"/>
          <p:cNvSpPr/>
          <p:nvPr/>
        </p:nvSpPr>
        <p:spPr>
          <a:xfrm>
            <a:off x="7338653" y="1550225"/>
            <a:ext cx="626440" cy="626440"/>
          </a:xfrm>
          <a:prstGeom prst="ellipse">
            <a:avLst/>
          </a:prstGeom>
          <a:solidFill>
            <a:srgbClr val="BFBFBF"/>
          </a:solidFill>
          <a:ln cap="flat" cmpd="sng" w="1079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0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1</a:t>
            </a:r>
            <a:endParaRPr b="1" sz="30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327" name="Google Shape;327;p12"/>
          <p:cNvSpPr/>
          <p:nvPr/>
        </p:nvSpPr>
        <p:spPr>
          <a:xfrm>
            <a:off x="7338653" y="3168949"/>
            <a:ext cx="626400" cy="626400"/>
          </a:xfrm>
          <a:prstGeom prst="ellipse">
            <a:avLst/>
          </a:prstGeom>
          <a:solidFill>
            <a:srgbClr val="7F7F7F"/>
          </a:solidFill>
          <a:ln cap="flat" cmpd="sng" w="1079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0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2</a:t>
            </a:r>
            <a:endParaRPr b="1" sz="30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328" name="Google Shape;328;p12"/>
          <p:cNvSpPr/>
          <p:nvPr/>
        </p:nvSpPr>
        <p:spPr>
          <a:xfrm>
            <a:off x="7338653" y="5024025"/>
            <a:ext cx="626400" cy="626400"/>
          </a:xfrm>
          <a:prstGeom prst="ellipse">
            <a:avLst/>
          </a:prstGeom>
          <a:solidFill>
            <a:srgbClr val="595959"/>
          </a:solidFill>
          <a:ln cap="flat" cmpd="sng" w="1079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0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3</a:t>
            </a:r>
            <a:endParaRPr b="1" sz="30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329" name="Google Shape;329;p12"/>
          <p:cNvSpPr txBox="1"/>
          <p:nvPr/>
        </p:nvSpPr>
        <p:spPr>
          <a:xfrm>
            <a:off x="8091660" y="1606378"/>
            <a:ext cx="4150495" cy="5839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rPr>
              <a:t>비밀번호 찾기는 </a:t>
            </a:r>
            <a:r>
              <a:rPr b="1" lang="ko-KR" sz="14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rPr>
              <a:t>입력한 이메일</a:t>
            </a:r>
            <a:r>
              <a:rPr lang="ko-KR" sz="14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 유효성 검사를 </a:t>
            </a:r>
            <a:endParaRPr sz="1400">
              <a:solidFill>
                <a:srgbClr val="0C0C0C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rPr>
              <a:t>통하여 이메일 형식이 맞는지 검사를 하게 된다.</a:t>
            </a:r>
            <a:endParaRPr/>
          </a:p>
        </p:txBody>
      </p:sp>
      <p:sp>
        <p:nvSpPr>
          <p:cNvPr id="330" name="Google Shape;330;p12"/>
          <p:cNvSpPr txBox="1"/>
          <p:nvPr/>
        </p:nvSpPr>
        <p:spPr>
          <a:xfrm>
            <a:off x="8091660" y="4932929"/>
            <a:ext cx="5378408" cy="13595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rPr>
              <a:t>인증번호를 비교하여 일치하게 될 경우, 입력한 </a:t>
            </a:r>
            <a:endParaRPr sz="1400">
              <a:solidFill>
                <a:srgbClr val="0C0C0C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rPr>
              <a:t>비밀번호를 입력하고, 비밀번호를 확인이 되고 </a:t>
            </a:r>
            <a:endParaRPr sz="1400">
              <a:solidFill>
                <a:srgbClr val="0C0C0C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rPr>
              <a:t>난 후, 변경하기 버튼을 누른다. 누르면 </a:t>
            </a:r>
            <a:r>
              <a:rPr b="1" lang="ko-KR" sz="14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rPr>
              <a:t>DB에서 </a:t>
            </a:r>
            <a:endParaRPr b="1" sz="1400">
              <a:solidFill>
                <a:srgbClr val="0C0C0C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4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rPr>
              <a:t>입력한 이메일에 대한 비밀번호</a:t>
            </a:r>
            <a:r>
              <a:rPr lang="ko-KR" sz="14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rPr>
              <a:t>를 </a:t>
            </a:r>
            <a:r>
              <a:rPr b="1" lang="ko-KR" sz="14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rPr>
              <a:t>update</a:t>
            </a:r>
            <a:r>
              <a:rPr lang="ko-KR" sz="14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rPr>
              <a:t>를 </a:t>
            </a:r>
            <a:endParaRPr sz="1400">
              <a:solidFill>
                <a:srgbClr val="0C0C0C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rPr>
              <a:t>하게 된다.</a:t>
            </a:r>
            <a:endParaRPr/>
          </a:p>
        </p:txBody>
      </p:sp>
      <p:sp>
        <p:nvSpPr>
          <p:cNvPr id="331" name="Google Shape;331;p12"/>
          <p:cNvSpPr txBox="1"/>
          <p:nvPr/>
        </p:nvSpPr>
        <p:spPr>
          <a:xfrm>
            <a:off x="8067549" y="3049841"/>
            <a:ext cx="3639138" cy="5839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rPr>
              <a:t>입력한 이메일에 </a:t>
            </a:r>
            <a:r>
              <a:rPr b="1" lang="ko-KR" sz="14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이메일 API</a:t>
            </a:r>
            <a:r>
              <a:rPr lang="ko-KR" sz="14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rPr>
              <a:t>가 인증번호를 </a:t>
            </a:r>
            <a:endParaRPr sz="1400">
              <a:solidFill>
                <a:srgbClr val="0C0C0C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rPr>
              <a:t>발송하게 된다</a:t>
            </a:r>
            <a:endParaRPr sz="1400">
              <a:solidFill>
                <a:srgbClr val="0C0C0C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32" name="Google Shape;332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4820" y="2022161"/>
            <a:ext cx="5398141" cy="2293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54423" y="4377673"/>
            <a:ext cx="3478252" cy="219195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271313" y="2614370"/>
            <a:ext cx="1741648" cy="1151220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12"/>
          <p:cNvSpPr/>
          <p:nvPr/>
        </p:nvSpPr>
        <p:spPr>
          <a:xfrm>
            <a:off x="3773192" y="2967573"/>
            <a:ext cx="295182" cy="398434"/>
          </a:xfrm>
          <a:prstGeom prst="rightArrow">
            <a:avLst>
              <a:gd fmla="val 43712" name="adj1"/>
              <a:gd fmla="val 54244" name="adj2"/>
            </a:avLst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6" name="Google Shape;336;p12"/>
          <p:cNvSpPr/>
          <p:nvPr/>
        </p:nvSpPr>
        <p:spPr>
          <a:xfrm>
            <a:off x="614820" y="5154949"/>
            <a:ext cx="295182" cy="398434"/>
          </a:xfrm>
          <a:prstGeom prst="rightArrow">
            <a:avLst>
              <a:gd fmla="val 43712" name="adj1"/>
              <a:gd fmla="val 54244" name="adj2"/>
            </a:avLst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7" name="Google Shape;337;p12"/>
          <p:cNvSpPr txBox="1"/>
          <p:nvPr/>
        </p:nvSpPr>
        <p:spPr>
          <a:xfrm>
            <a:off x="633662" y="1012921"/>
            <a:ext cx="214033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비밀번호 찾기</a:t>
            </a:r>
            <a:endParaRPr b="1"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13"/>
          <p:cNvSpPr/>
          <p:nvPr/>
        </p:nvSpPr>
        <p:spPr>
          <a:xfrm>
            <a:off x="15409" y="1"/>
            <a:ext cx="12189807" cy="685799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3" name="Google Shape;343;p13"/>
          <p:cNvSpPr/>
          <p:nvPr/>
        </p:nvSpPr>
        <p:spPr>
          <a:xfrm>
            <a:off x="-3294" y="0"/>
            <a:ext cx="7607031" cy="6857999"/>
          </a:xfrm>
          <a:prstGeom prst="rect">
            <a:avLst/>
          </a:prstGeom>
          <a:solidFill>
            <a:srgbClr val="F6C30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4" name="Google Shape;344;p13"/>
          <p:cNvSpPr txBox="1"/>
          <p:nvPr/>
        </p:nvSpPr>
        <p:spPr>
          <a:xfrm>
            <a:off x="707827" y="296944"/>
            <a:ext cx="758541" cy="2920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2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계정 기능</a:t>
            </a:r>
            <a:endParaRPr b="1" sz="12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5" name="Google Shape;345;p13"/>
          <p:cNvSpPr/>
          <p:nvPr/>
        </p:nvSpPr>
        <p:spPr>
          <a:xfrm>
            <a:off x="570040" y="379355"/>
            <a:ext cx="127245" cy="127245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6" name="Google Shape;346;p13"/>
          <p:cNvSpPr txBox="1"/>
          <p:nvPr/>
        </p:nvSpPr>
        <p:spPr>
          <a:xfrm>
            <a:off x="10648212" y="296944"/>
            <a:ext cx="1058303" cy="2920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05. 회원가입</a:t>
            </a:r>
            <a:endParaRPr sz="1200">
              <a:solidFill>
                <a:srgbClr val="7F7F7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7" name="Google Shape;347;p13"/>
          <p:cNvSpPr/>
          <p:nvPr/>
        </p:nvSpPr>
        <p:spPr>
          <a:xfrm>
            <a:off x="7338653" y="1550225"/>
            <a:ext cx="626440" cy="626440"/>
          </a:xfrm>
          <a:prstGeom prst="ellipse">
            <a:avLst/>
          </a:prstGeom>
          <a:solidFill>
            <a:srgbClr val="BFBFBF"/>
          </a:solidFill>
          <a:ln cap="flat" cmpd="sng" w="1079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0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1</a:t>
            </a:r>
            <a:endParaRPr b="1" sz="30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348" name="Google Shape;348;p13"/>
          <p:cNvSpPr/>
          <p:nvPr/>
        </p:nvSpPr>
        <p:spPr>
          <a:xfrm>
            <a:off x="7338653" y="3314562"/>
            <a:ext cx="626400" cy="626400"/>
          </a:xfrm>
          <a:prstGeom prst="ellipse">
            <a:avLst/>
          </a:prstGeom>
          <a:solidFill>
            <a:srgbClr val="7F7F7F"/>
          </a:solidFill>
          <a:ln cap="flat" cmpd="sng" w="1079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0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2</a:t>
            </a:r>
            <a:endParaRPr b="1" sz="30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349" name="Google Shape;349;p13"/>
          <p:cNvSpPr/>
          <p:nvPr/>
        </p:nvSpPr>
        <p:spPr>
          <a:xfrm>
            <a:off x="7323244" y="5445262"/>
            <a:ext cx="626400" cy="626400"/>
          </a:xfrm>
          <a:prstGeom prst="ellipse">
            <a:avLst/>
          </a:prstGeom>
          <a:solidFill>
            <a:srgbClr val="595959"/>
          </a:solidFill>
          <a:ln cap="flat" cmpd="sng" w="1079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0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3</a:t>
            </a:r>
            <a:endParaRPr b="1" sz="30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350" name="Google Shape;350;p13"/>
          <p:cNvSpPr txBox="1"/>
          <p:nvPr/>
        </p:nvSpPr>
        <p:spPr>
          <a:xfrm>
            <a:off x="8091660" y="1606378"/>
            <a:ext cx="4150495" cy="5839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rPr>
              <a:t>회원가입 버튼을 누르게 되면 회원가입 화면으로 </a:t>
            </a:r>
            <a:endParaRPr sz="1400">
              <a:solidFill>
                <a:srgbClr val="0C0C0C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이동하게 된다. </a:t>
            </a:r>
            <a:endParaRPr/>
          </a:p>
        </p:txBody>
      </p:sp>
      <p:sp>
        <p:nvSpPr>
          <p:cNvPr id="351" name="Google Shape;351;p13"/>
          <p:cNvSpPr txBox="1"/>
          <p:nvPr/>
        </p:nvSpPr>
        <p:spPr>
          <a:xfrm>
            <a:off x="8076251" y="5354166"/>
            <a:ext cx="4100340" cy="8424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rPr>
              <a:t>전화번호 입력은 전화번호 인증을 누르면, </a:t>
            </a:r>
            <a:r>
              <a:rPr b="1" lang="ko-KR" sz="14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rPr>
              <a:t>iamport API</a:t>
            </a:r>
            <a:r>
              <a:rPr lang="ko-KR" sz="14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rPr>
              <a:t>를 이용하여 전화번호 인증을 하게 된다.</a:t>
            </a:r>
            <a:endParaRPr/>
          </a:p>
        </p:txBody>
      </p:sp>
      <p:sp>
        <p:nvSpPr>
          <p:cNvPr id="352" name="Google Shape;352;p13"/>
          <p:cNvSpPr txBox="1"/>
          <p:nvPr/>
        </p:nvSpPr>
        <p:spPr>
          <a:xfrm>
            <a:off x="8091660" y="2660774"/>
            <a:ext cx="4128053" cy="23936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rPr>
              <a:t>회원가입 폼에 있는 이름, 닉네임, 이메일, </a:t>
            </a:r>
            <a:endParaRPr/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rPr>
              <a:t>비밀번호를 입력하게 된다. 닉네임 입력 같은 </a:t>
            </a:r>
            <a:endParaRPr sz="1400">
              <a:solidFill>
                <a:srgbClr val="0C0C0C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rPr>
              <a:t>경우에는 DB에서 </a:t>
            </a:r>
            <a:r>
              <a:rPr b="1" lang="ko-KR" sz="14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rPr>
              <a:t>select</a:t>
            </a:r>
            <a:r>
              <a:rPr lang="ko-KR" sz="14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rPr>
              <a:t>문을 실행하여 닉네임 </a:t>
            </a:r>
            <a:endParaRPr sz="1400">
              <a:solidFill>
                <a:srgbClr val="0C0C0C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4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rPr>
              <a:t>중복 검사</a:t>
            </a:r>
            <a:r>
              <a:rPr lang="ko-KR" sz="14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rPr>
              <a:t>를 하게 된다. 이메일 입력은 입력한 </a:t>
            </a:r>
            <a:endParaRPr sz="1400">
              <a:solidFill>
                <a:srgbClr val="0C0C0C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이메일로 이메일 API를 통하여 인증 메일을 </a:t>
            </a:r>
            <a:endParaRPr sz="1400">
              <a:solidFill>
                <a:srgbClr val="0C0C0C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rPr>
              <a:t>발송하게 된다. 전송된 인증번호를 인증번호 칸에</a:t>
            </a:r>
            <a:endParaRPr sz="1400">
              <a:solidFill>
                <a:srgbClr val="0C0C0C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rPr>
              <a:t>입력해야 한다. 비밀번호 입력은 </a:t>
            </a:r>
            <a:r>
              <a:rPr b="1" lang="ko-KR" sz="14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rPr>
              <a:t>6~12자 이내 </a:t>
            </a:r>
            <a:endParaRPr b="1" sz="1400">
              <a:solidFill>
                <a:srgbClr val="0C0C0C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4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rPr>
              <a:t>영문, 숫자, 특수 문자</a:t>
            </a:r>
            <a:r>
              <a:rPr lang="ko-KR" sz="14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rPr>
              <a:t>를 포함해야 된다는 </a:t>
            </a:r>
            <a:endParaRPr sz="1400">
              <a:solidFill>
                <a:srgbClr val="0C0C0C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rPr>
              <a:t>비밀번호 유효성 검사를 하게 된다. </a:t>
            </a:r>
            <a:endParaRPr/>
          </a:p>
        </p:txBody>
      </p:sp>
      <p:pic>
        <p:nvPicPr>
          <p:cNvPr descr="텍스트, 스크린샷, 소프트웨어, 웹 페이지이(가) 표시된 사진&#10;&#10;자동 생성된 설명" id="353" name="Google Shape;353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8345" y="1898350"/>
            <a:ext cx="5905964" cy="4205342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13"/>
          <p:cNvSpPr txBox="1"/>
          <p:nvPr/>
        </p:nvSpPr>
        <p:spPr>
          <a:xfrm>
            <a:off x="633662" y="1012921"/>
            <a:ext cx="1415772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회원가입</a:t>
            </a:r>
            <a:endParaRPr b="1"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14"/>
          <p:cNvSpPr/>
          <p:nvPr/>
        </p:nvSpPr>
        <p:spPr>
          <a:xfrm>
            <a:off x="15409" y="1"/>
            <a:ext cx="12189807" cy="685799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0" name="Google Shape;360;p14"/>
          <p:cNvSpPr/>
          <p:nvPr/>
        </p:nvSpPr>
        <p:spPr>
          <a:xfrm>
            <a:off x="-3294" y="0"/>
            <a:ext cx="7607031" cy="6857999"/>
          </a:xfrm>
          <a:prstGeom prst="rect">
            <a:avLst/>
          </a:prstGeom>
          <a:solidFill>
            <a:srgbClr val="F6C30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1" name="Google Shape;361;p14"/>
          <p:cNvSpPr txBox="1"/>
          <p:nvPr/>
        </p:nvSpPr>
        <p:spPr>
          <a:xfrm>
            <a:off x="707827" y="296944"/>
            <a:ext cx="758541" cy="2920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2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계정 기능</a:t>
            </a:r>
            <a:endParaRPr b="1" sz="12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62" name="Google Shape;362;p14"/>
          <p:cNvSpPr/>
          <p:nvPr/>
        </p:nvSpPr>
        <p:spPr>
          <a:xfrm>
            <a:off x="570040" y="379355"/>
            <a:ext cx="127245" cy="127245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3" name="Google Shape;363;p14"/>
          <p:cNvSpPr txBox="1"/>
          <p:nvPr/>
        </p:nvSpPr>
        <p:spPr>
          <a:xfrm>
            <a:off x="10648212" y="296944"/>
            <a:ext cx="1058303" cy="2920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06. 회원가입</a:t>
            </a:r>
            <a:endParaRPr sz="1200">
              <a:solidFill>
                <a:srgbClr val="7F7F7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64" name="Google Shape;364;p14"/>
          <p:cNvSpPr/>
          <p:nvPr/>
        </p:nvSpPr>
        <p:spPr>
          <a:xfrm>
            <a:off x="7338653" y="1550225"/>
            <a:ext cx="626440" cy="626440"/>
          </a:xfrm>
          <a:prstGeom prst="ellipse">
            <a:avLst/>
          </a:prstGeom>
          <a:solidFill>
            <a:srgbClr val="BFBFBF"/>
          </a:solidFill>
          <a:ln cap="flat" cmpd="sng" w="1079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0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1</a:t>
            </a:r>
            <a:endParaRPr b="1" sz="30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365" name="Google Shape;365;p14"/>
          <p:cNvSpPr/>
          <p:nvPr/>
        </p:nvSpPr>
        <p:spPr>
          <a:xfrm>
            <a:off x="7338653" y="3168949"/>
            <a:ext cx="626400" cy="626400"/>
          </a:xfrm>
          <a:prstGeom prst="ellipse">
            <a:avLst/>
          </a:prstGeom>
          <a:solidFill>
            <a:srgbClr val="7F7F7F"/>
          </a:solidFill>
          <a:ln cap="flat" cmpd="sng" w="1079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0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2</a:t>
            </a:r>
            <a:endParaRPr b="1" sz="30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366" name="Google Shape;366;p14"/>
          <p:cNvSpPr txBox="1"/>
          <p:nvPr/>
        </p:nvSpPr>
        <p:spPr>
          <a:xfrm>
            <a:off x="8106072" y="1599661"/>
            <a:ext cx="3861800" cy="11074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정규식을 이용하여 이메일 형식에 맞는 입력데이터만 회원가입을 진행할 수 있도록 먼저 검사하였고, 이후 get방식으로 전송된 email을 joinEmail 메서드로 전달합니다. </a:t>
            </a:r>
            <a:endParaRPr sz="1400">
              <a:solidFill>
                <a:srgbClr val="0C0C0C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67" name="Google Shape;367;p14"/>
          <p:cNvSpPr txBox="1"/>
          <p:nvPr/>
        </p:nvSpPr>
        <p:spPr>
          <a:xfrm>
            <a:off x="8140540" y="3168949"/>
            <a:ext cx="3504005" cy="848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joinEmail </a:t>
            </a:r>
            <a:r>
              <a:rPr lang="ko-KR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메서드 에서는 난수생성 메서드를 통해 반환된 인증번호와 전송될 html폼등 이메일 보낼 양식을 생성</a:t>
            </a:r>
            <a:endParaRPr sz="1400">
              <a:solidFill>
                <a:srgbClr val="0C0C0C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텍스트, 스크린샷, 폰트, 번호이(가) 표시된 사진&#10;&#10;자동 생성된 설명" id="368" name="Google Shape;368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7744" y="1601932"/>
            <a:ext cx="4243980" cy="237205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텍스트, 스크린샷, 폰트, 번호이(가) 표시된 사진&#10;&#10;자동 생성된 설명" id="369" name="Google Shape;369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0446" y="4241765"/>
            <a:ext cx="3406022" cy="2236880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p14"/>
          <p:cNvSpPr txBox="1"/>
          <p:nvPr/>
        </p:nvSpPr>
        <p:spPr>
          <a:xfrm>
            <a:off x="633662" y="1012921"/>
            <a:ext cx="2560316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회원가입(이메일)</a:t>
            </a:r>
            <a:endParaRPr b="1"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15"/>
          <p:cNvSpPr/>
          <p:nvPr/>
        </p:nvSpPr>
        <p:spPr>
          <a:xfrm>
            <a:off x="15409" y="1"/>
            <a:ext cx="12189807" cy="685799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6" name="Google Shape;376;p15"/>
          <p:cNvSpPr/>
          <p:nvPr/>
        </p:nvSpPr>
        <p:spPr>
          <a:xfrm>
            <a:off x="-3294" y="0"/>
            <a:ext cx="7607031" cy="6857999"/>
          </a:xfrm>
          <a:prstGeom prst="rect">
            <a:avLst/>
          </a:prstGeom>
          <a:solidFill>
            <a:srgbClr val="F6C30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7" name="Google Shape;377;p15"/>
          <p:cNvSpPr txBox="1"/>
          <p:nvPr/>
        </p:nvSpPr>
        <p:spPr>
          <a:xfrm>
            <a:off x="707827" y="296944"/>
            <a:ext cx="758541" cy="2920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2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계정 기능</a:t>
            </a:r>
            <a:endParaRPr b="1" sz="12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78" name="Google Shape;378;p15"/>
          <p:cNvSpPr/>
          <p:nvPr/>
        </p:nvSpPr>
        <p:spPr>
          <a:xfrm>
            <a:off x="570040" y="379355"/>
            <a:ext cx="127245" cy="127245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9" name="Google Shape;379;p15"/>
          <p:cNvSpPr txBox="1"/>
          <p:nvPr/>
        </p:nvSpPr>
        <p:spPr>
          <a:xfrm>
            <a:off x="10648212" y="296944"/>
            <a:ext cx="1058303" cy="2920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06. 회원가입</a:t>
            </a:r>
            <a:endParaRPr sz="1200">
              <a:solidFill>
                <a:srgbClr val="7F7F7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80" name="Google Shape;380;p15"/>
          <p:cNvSpPr/>
          <p:nvPr/>
        </p:nvSpPr>
        <p:spPr>
          <a:xfrm>
            <a:off x="7290537" y="3115799"/>
            <a:ext cx="626400" cy="626400"/>
          </a:xfrm>
          <a:prstGeom prst="ellipse">
            <a:avLst/>
          </a:prstGeom>
          <a:solidFill>
            <a:srgbClr val="595959"/>
          </a:solidFill>
          <a:ln cap="flat" cmpd="sng" w="1079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0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3</a:t>
            </a:r>
            <a:endParaRPr b="1" sz="30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381" name="Google Shape;381;p15"/>
          <p:cNvSpPr txBox="1"/>
          <p:nvPr/>
        </p:nvSpPr>
        <p:spPr>
          <a:xfrm>
            <a:off x="8010906" y="3115799"/>
            <a:ext cx="4100340" cy="8424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mailSend 메서드를 통해 joinEmail에서 생성된 이메일 양식을 입력된 이메일의 주소로 전송합니다.</a:t>
            </a:r>
            <a:endParaRPr sz="1400">
              <a:solidFill>
                <a:srgbClr val="0C0C0C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텍스트, 스크린샷, 폰트, 번호이(가) 표시된 사진&#10;&#10;자동 생성된 설명" id="382" name="Google Shape;382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7285" y="1769083"/>
            <a:ext cx="3569062" cy="247117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텍스트, 스크린샷, 번호, 폰트이(가) 표시된 사진&#10;&#10;자동 생성된 설명" id="383" name="Google Shape;383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4152" y="4422057"/>
            <a:ext cx="3854764" cy="1872314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p15"/>
          <p:cNvSpPr txBox="1"/>
          <p:nvPr/>
        </p:nvSpPr>
        <p:spPr>
          <a:xfrm>
            <a:off x="633662" y="1012921"/>
            <a:ext cx="2560316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회원가입(이메일)</a:t>
            </a:r>
            <a:endParaRPr b="1"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16"/>
          <p:cNvSpPr/>
          <p:nvPr/>
        </p:nvSpPr>
        <p:spPr>
          <a:xfrm>
            <a:off x="15409" y="1"/>
            <a:ext cx="12189807" cy="685799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0" name="Google Shape;390;p16"/>
          <p:cNvSpPr/>
          <p:nvPr/>
        </p:nvSpPr>
        <p:spPr>
          <a:xfrm>
            <a:off x="-3294" y="0"/>
            <a:ext cx="7607031" cy="6857999"/>
          </a:xfrm>
          <a:prstGeom prst="rect">
            <a:avLst/>
          </a:prstGeom>
          <a:solidFill>
            <a:srgbClr val="F6C30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1" name="Google Shape;391;p16"/>
          <p:cNvSpPr txBox="1"/>
          <p:nvPr/>
        </p:nvSpPr>
        <p:spPr>
          <a:xfrm>
            <a:off x="707827" y="296944"/>
            <a:ext cx="758541" cy="2920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2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계정 기능</a:t>
            </a:r>
            <a:endParaRPr b="1" sz="12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92" name="Google Shape;392;p16"/>
          <p:cNvSpPr/>
          <p:nvPr/>
        </p:nvSpPr>
        <p:spPr>
          <a:xfrm>
            <a:off x="570040" y="379355"/>
            <a:ext cx="127245" cy="127245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3" name="Google Shape;393;p16"/>
          <p:cNvSpPr txBox="1"/>
          <p:nvPr/>
        </p:nvSpPr>
        <p:spPr>
          <a:xfrm>
            <a:off x="10648212" y="296944"/>
            <a:ext cx="1058303" cy="2920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06. 회원가입</a:t>
            </a:r>
            <a:endParaRPr sz="1200">
              <a:solidFill>
                <a:srgbClr val="7F7F7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94" name="Google Shape;394;p16"/>
          <p:cNvSpPr/>
          <p:nvPr/>
        </p:nvSpPr>
        <p:spPr>
          <a:xfrm>
            <a:off x="7338653" y="3168949"/>
            <a:ext cx="626400" cy="626400"/>
          </a:xfrm>
          <a:prstGeom prst="ellipse">
            <a:avLst/>
          </a:prstGeom>
          <a:solidFill>
            <a:srgbClr val="7F7F7F"/>
          </a:solidFill>
          <a:ln cap="flat" cmpd="sng" w="1079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0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4</a:t>
            </a:r>
            <a:endParaRPr b="1" sz="30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395" name="Google Shape;395;p16"/>
          <p:cNvSpPr txBox="1"/>
          <p:nvPr/>
        </p:nvSpPr>
        <p:spPr>
          <a:xfrm>
            <a:off x="8067549" y="3049841"/>
            <a:ext cx="3638966" cy="11074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이후 입력한 인증번호와 전송된 인증번호를 비교하는 메서드를 사용하여 비교하고 인증번호가 일치할 경우 회원가입을 진행할 수 있도록 구현하였습니다</a:t>
            </a:r>
            <a:endParaRPr sz="1400">
              <a:solidFill>
                <a:srgbClr val="0C0C0C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텍스트, 스크린샷, 폰트이(가) 표시된 사진&#10;&#10;자동 생성된 설명" id="396" name="Google Shape;396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2742" y="1784862"/>
            <a:ext cx="4447168" cy="22376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텍스트, 스크린샷, 폰트이(가) 표시된 사진&#10;&#10;자동 생성된 설명" id="397" name="Google Shape;397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2742" y="4587863"/>
            <a:ext cx="4454633" cy="1973193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p16"/>
          <p:cNvSpPr txBox="1"/>
          <p:nvPr/>
        </p:nvSpPr>
        <p:spPr>
          <a:xfrm>
            <a:off x="633662" y="1012921"/>
            <a:ext cx="2560316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회원가입(이메일)</a:t>
            </a:r>
            <a:endParaRPr b="1"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17"/>
          <p:cNvSpPr/>
          <p:nvPr/>
        </p:nvSpPr>
        <p:spPr>
          <a:xfrm>
            <a:off x="15409" y="1"/>
            <a:ext cx="12189807" cy="685799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4" name="Google Shape;404;p17"/>
          <p:cNvSpPr/>
          <p:nvPr/>
        </p:nvSpPr>
        <p:spPr>
          <a:xfrm>
            <a:off x="-3294" y="0"/>
            <a:ext cx="12179885" cy="6857999"/>
          </a:xfrm>
          <a:prstGeom prst="rect">
            <a:avLst/>
          </a:prstGeom>
          <a:solidFill>
            <a:srgbClr val="F6C30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5" name="Google Shape;405;p17"/>
          <p:cNvSpPr txBox="1"/>
          <p:nvPr/>
        </p:nvSpPr>
        <p:spPr>
          <a:xfrm>
            <a:off x="707827" y="296944"/>
            <a:ext cx="758541" cy="2920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2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계정 기능</a:t>
            </a:r>
            <a:endParaRPr b="1" sz="12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06" name="Google Shape;406;p17"/>
          <p:cNvSpPr/>
          <p:nvPr/>
        </p:nvSpPr>
        <p:spPr>
          <a:xfrm>
            <a:off x="570040" y="379355"/>
            <a:ext cx="127245" cy="127245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7" name="Google Shape;407;p17"/>
          <p:cNvSpPr txBox="1"/>
          <p:nvPr/>
        </p:nvSpPr>
        <p:spPr>
          <a:xfrm>
            <a:off x="10648212" y="296944"/>
            <a:ext cx="1058303" cy="2920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07. 회원가입</a:t>
            </a:r>
            <a:endParaRPr sz="1200">
              <a:solidFill>
                <a:srgbClr val="7F7F7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텍스트, 스크린샷, 폰트이(가) 표시된 사진&#10;&#10;자동 생성된 설명" id="408" name="Google Shape;408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311" y="2176664"/>
            <a:ext cx="5057131" cy="4428643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71286" y="2725114"/>
            <a:ext cx="2102280" cy="3034636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395408" y="2725113"/>
            <a:ext cx="2102281" cy="3034637"/>
          </a:xfrm>
          <a:prstGeom prst="rect">
            <a:avLst/>
          </a:prstGeom>
          <a:noFill/>
          <a:ln>
            <a:noFill/>
          </a:ln>
        </p:spPr>
      </p:pic>
      <p:sp>
        <p:nvSpPr>
          <p:cNvPr id="411" name="Google Shape;411;p17"/>
          <p:cNvSpPr txBox="1"/>
          <p:nvPr/>
        </p:nvSpPr>
        <p:spPr>
          <a:xfrm>
            <a:off x="633662" y="1012921"/>
            <a:ext cx="2868093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회원가입(본인인증)</a:t>
            </a:r>
            <a:endParaRPr b="1"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18"/>
          <p:cNvSpPr/>
          <p:nvPr/>
        </p:nvSpPr>
        <p:spPr>
          <a:xfrm>
            <a:off x="0" y="3849485"/>
            <a:ext cx="12191999" cy="2996277"/>
          </a:xfrm>
          <a:prstGeom prst="rect">
            <a:avLst/>
          </a:prstGeom>
          <a:solidFill>
            <a:srgbClr val="F6C30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7" name="Google Shape;417;p18"/>
          <p:cNvSpPr txBox="1"/>
          <p:nvPr/>
        </p:nvSpPr>
        <p:spPr>
          <a:xfrm>
            <a:off x="4390771" y="2747907"/>
            <a:ext cx="3454792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5400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마이페이지</a:t>
            </a:r>
            <a:endParaRPr b="1" sz="5400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418" name="Google Shape;418;p18"/>
          <p:cNvSpPr/>
          <p:nvPr/>
        </p:nvSpPr>
        <p:spPr>
          <a:xfrm>
            <a:off x="1953187" y="2107580"/>
            <a:ext cx="8329961" cy="2642839"/>
          </a:xfrm>
          <a:prstGeom prst="rect">
            <a:avLst/>
          </a:prstGeom>
          <a:noFill/>
          <a:ln cap="flat" cmpd="sng" w="2540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19"/>
          <p:cNvSpPr/>
          <p:nvPr/>
        </p:nvSpPr>
        <p:spPr>
          <a:xfrm>
            <a:off x="-203337" y="0"/>
            <a:ext cx="6299337" cy="68580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24" name="Google Shape;424;p19"/>
          <p:cNvGrpSpPr/>
          <p:nvPr/>
        </p:nvGrpSpPr>
        <p:grpSpPr>
          <a:xfrm>
            <a:off x="1771104" y="0"/>
            <a:ext cx="2101646" cy="6858000"/>
            <a:chOff x="1430445" y="0"/>
            <a:chExt cx="2101646" cy="6858000"/>
          </a:xfrm>
        </p:grpSpPr>
        <p:grpSp>
          <p:nvGrpSpPr>
            <p:cNvPr id="425" name="Google Shape;425;p19"/>
            <p:cNvGrpSpPr/>
            <p:nvPr/>
          </p:nvGrpSpPr>
          <p:grpSpPr>
            <a:xfrm>
              <a:off x="1430445" y="0"/>
              <a:ext cx="2101646" cy="6858000"/>
              <a:chOff x="1339087" y="0"/>
              <a:chExt cx="2101646" cy="6858000"/>
            </a:xfrm>
          </p:grpSpPr>
          <p:pic>
            <p:nvPicPr>
              <p:cNvPr descr="A screenshot of a computer&#10;&#10;Description automatically generated" id="426" name="Google Shape;426;p19"/>
              <p:cNvPicPr preferRelativeResize="0"/>
              <p:nvPr/>
            </p:nvPicPr>
            <p:blipFill rotWithShape="1">
              <a:blip r:embed="rId3">
                <a:alphaModFix/>
              </a:blip>
              <a:srcRect b="21864" l="5576" r="76475" t="29997"/>
              <a:stretch/>
            </p:blipFill>
            <p:spPr>
              <a:xfrm>
                <a:off x="1339087" y="0"/>
                <a:ext cx="2101646" cy="68580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27" name="Google Shape;427;p19"/>
              <p:cNvSpPr/>
              <p:nvPr/>
            </p:nvSpPr>
            <p:spPr>
              <a:xfrm>
                <a:off x="1541085" y="2364201"/>
                <a:ext cx="165244" cy="165244"/>
              </a:xfrm>
              <a:prstGeom prst="ellipse">
                <a:avLst/>
              </a:prstGeom>
              <a:solidFill>
                <a:srgbClr val="F6C30A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-KR" sz="12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1</a:t>
                </a:r>
                <a:endParaRPr b="1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8" name="Google Shape;428;p19"/>
              <p:cNvSpPr/>
              <p:nvPr/>
            </p:nvSpPr>
            <p:spPr>
              <a:xfrm>
                <a:off x="1541085" y="2844779"/>
                <a:ext cx="165244" cy="165244"/>
              </a:xfrm>
              <a:prstGeom prst="ellipse">
                <a:avLst/>
              </a:prstGeom>
              <a:solidFill>
                <a:srgbClr val="F6C30A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-KR" sz="12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2</a:t>
                </a:r>
                <a:endParaRPr b="1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9" name="Google Shape;429;p19"/>
              <p:cNvSpPr/>
              <p:nvPr/>
            </p:nvSpPr>
            <p:spPr>
              <a:xfrm>
                <a:off x="1541085" y="3167690"/>
                <a:ext cx="165244" cy="165244"/>
              </a:xfrm>
              <a:prstGeom prst="ellipse">
                <a:avLst/>
              </a:prstGeom>
              <a:solidFill>
                <a:srgbClr val="F6C30A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-KR" sz="12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3</a:t>
                </a:r>
                <a:endParaRPr b="1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0" name="Google Shape;430;p19"/>
              <p:cNvSpPr/>
              <p:nvPr/>
            </p:nvSpPr>
            <p:spPr>
              <a:xfrm>
                <a:off x="1541085" y="3490601"/>
                <a:ext cx="165244" cy="165244"/>
              </a:xfrm>
              <a:prstGeom prst="ellipse">
                <a:avLst/>
              </a:prstGeom>
              <a:solidFill>
                <a:srgbClr val="F6C30A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-KR" sz="12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4</a:t>
                </a:r>
                <a:endParaRPr b="1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1" name="Google Shape;431;p19"/>
              <p:cNvSpPr/>
              <p:nvPr/>
            </p:nvSpPr>
            <p:spPr>
              <a:xfrm>
                <a:off x="1541085" y="3813512"/>
                <a:ext cx="165244" cy="165244"/>
              </a:xfrm>
              <a:prstGeom prst="ellipse">
                <a:avLst/>
              </a:prstGeom>
              <a:solidFill>
                <a:srgbClr val="F6C30A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-KR" sz="12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5</a:t>
                </a:r>
                <a:endParaRPr b="1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2" name="Google Shape;432;p19"/>
              <p:cNvSpPr/>
              <p:nvPr/>
            </p:nvSpPr>
            <p:spPr>
              <a:xfrm>
                <a:off x="1541085" y="4136423"/>
                <a:ext cx="165244" cy="165244"/>
              </a:xfrm>
              <a:prstGeom prst="ellipse">
                <a:avLst/>
              </a:prstGeom>
              <a:solidFill>
                <a:srgbClr val="F6C30A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-KR" sz="12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6</a:t>
                </a:r>
                <a:endParaRPr b="1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33" name="Google Shape;433;p19"/>
            <p:cNvSpPr/>
            <p:nvPr/>
          </p:nvSpPr>
          <p:spPr>
            <a:xfrm>
              <a:off x="1632443" y="6370172"/>
              <a:ext cx="165244" cy="165244"/>
            </a:xfrm>
            <a:prstGeom prst="ellipse">
              <a:avLst/>
            </a:prstGeom>
            <a:solidFill>
              <a:srgbClr val="F6C30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7</a:t>
              </a:r>
              <a:endParaRPr b="1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34" name="Google Shape;434;p19"/>
          <p:cNvGrpSpPr/>
          <p:nvPr/>
        </p:nvGrpSpPr>
        <p:grpSpPr>
          <a:xfrm>
            <a:off x="5852827" y="488170"/>
            <a:ext cx="3424619" cy="6004862"/>
            <a:chOff x="5486634" y="922803"/>
            <a:chExt cx="3424619" cy="6004862"/>
          </a:xfrm>
        </p:grpSpPr>
        <p:grpSp>
          <p:nvGrpSpPr>
            <p:cNvPr id="435" name="Google Shape;435;p19"/>
            <p:cNvGrpSpPr/>
            <p:nvPr/>
          </p:nvGrpSpPr>
          <p:grpSpPr>
            <a:xfrm>
              <a:off x="5486634" y="922803"/>
              <a:ext cx="3424619" cy="5135596"/>
              <a:chOff x="4868751" y="951393"/>
              <a:chExt cx="3424619" cy="5135596"/>
            </a:xfrm>
          </p:grpSpPr>
          <p:grpSp>
            <p:nvGrpSpPr>
              <p:cNvPr id="436" name="Google Shape;436;p19"/>
              <p:cNvGrpSpPr/>
              <p:nvPr/>
            </p:nvGrpSpPr>
            <p:grpSpPr>
              <a:xfrm>
                <a:off x="4868751" y="3741467"/>
                <a:ext cx="3424619" cy="510074"/>
                <a:chOff x="4863828" y="624452"/>
                <a:chExt cx="3424619" cy="510074"/>
              </a:xfrm>
            </p:grpSpPr>
            <p:sp>
              <p:nvSpPr>
                <p:cNvPr id="437" name="Google Shape;437;p19"/>
                <p:cNvSpPr/>
                <p:nvPr/>
              </p:nvSpPr>
              <p:spPr>
                <a:xfrm>
                  <a:off x="4863828" y="624452"/>
                  <a:ext cx="508271" cy="510074"/>
                </a:xfrm>
                <a:prstGeom prst="ellipse">
                  <a:avLst/>
                </a:prstGeom>
                <a:solidFill>
                  <a:srgbClr val="F6C30A"/>
                </a:solidFill>
                <a:ln cap="flat" cmpd="sng" w="107950">
                  <a:solidFill>
                    <a:schemeClr val="lt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ko-KR" sz="2400">
                      <a:solidFill>
                        <a:schemeClr val="lt1"/>
                      </a:solidFill>
                      <a:latin typeface="Arial Black"/>
                      <a:ea typeface="Arial Black"/>
                      <a:cs typeface="Arial Black"/>
                      <a:sym typeface="Arial Black"/>
                    </a:rPr>
                    <a:t>4</a:t>
                  </a:r>
                  <a:endParaRPr b="1" sz="2400">
                    <a:solidFill>
                      <a:schemeClr val="lt1"/>
                    </a:solidFill>
                    <a:latin typeface="Arial Black"/>
                    <a:ea typeface="Arial Black"/>
                    <a:cs typeface="Arial Black"/>
                    <a:sym typeface="Arial Black"/>
                  </a:endParaRPr>
                </a:p>
              </p:txBody>
            </p:sp>
            <p:sp>
              <p:nvSpPr>
                <p:cNvPr id="438" name="Google Shape;438;p19"/>
                <p:cNvSpPr txBox="1"/>
                <p:nvPr/>
              </p:nvSpPr>
              <p:spPr>
                <a:xfrm>
                  <a:off x="5410736" y="692102"/>
                  <a:ext cx="2877711" cy="32534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spAutoFit/>
                </a:bodyPr>
                <a:lstStyle/>
                <a:p>
                  <a:pPr indent="0" lvl="0" marL="0" marR="0" rtl="0" algn="l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-KR" sz="1400">
                      <a:solidFill>
                        <a:srgbClr val="3F3F3F"/>
                      </a:solidFill>
                      <a:latin typeface="Malgun Gothic"/>
                      <a:ea typeface="Malgun Gothic"/>
                      <a:cs typeface="Malgun Gothic"/>
                      <a:sym typeface="Malgun Gothic"/>
                    </a:rPr>
                    <a:t>내 커뮤니티 작성 글 조회 / 수정/ 삭제 </a:t>
                  </a:r>
                  <a:endParaRPr/>
                </a:p>
              </p:txBody>
            </p:sp>
          </p:grpSp>
          <p:grpSp>
            <p:nvGrpSpPr>
              <p:cNvPr id="439" name="Google Shape;439;p19"/>
              <p:cNvGrpSpPr/>
              <p:nvPr/>
            </p:nvGrpSpPr>
            <p:grpSpPr>
              <a:xfrm>
                <a:off x="4874387" y="1832215"/>
                <a:ext cx="2995014" cy="583878"/>
                <a:chOff x="4863828" y="1702035"/>
                <a:chExt cx="2995014" cy="583878"/>
              </a:xfrm>
            </p:grpSpPr>
            <p:sp>
              <p:nvSpPr>
                <p:cNvPr id="440" name="Google Shape;440;p19"/>
                <p:cNvSpPr/>
                <p:nvPr/>
              </p:nvSpPr>
              <p:spPr>
                <a:xfrm>
                  <a:off x="4863828" y="1734405"/>
                  <a:ext cx="508271" cy="510074"/>
                </a:xfrm>
                <a:prstGeom prst="ellipse">
                  <a:avLst/>
                </a:prstGeom>
                <a:solidFill>
                  <a:srgbClr val="F6C30A"/>
                </a:solidFill>
                <a:ln cap="flat" cmpd="sng" w="107950">
                  <a:solidFill>
                    <a:schemeClr val="lt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ko-KR" sz="2400">
                      <a:solidFill>
                        <a:schemeClr val="lt1"/>
                      </a:solidFill>
                      <a:latin typeface="Arial Black"/>
                      <a:ea typeface="Arial Black"/>
                      <a:cs typeface="Arial Black"/>
                      <a:sym typeface="Arial Black"/>
                    </a:rPr>
                    <a:t>2</a:t>
                  </a:r>
                  <a:endParaRPr b="1" sz="2400">
                    <a:solidFill>
                      <a:schemeClr val="lt1"/>
                    </a:solidFill>
                    <a:latin typeface="Arial Black"/>
                    <a:ea typeface="Arial Black"/>
                    <a:cs typeface="Arial Black"/>
                    <a:sym typeface="Arial Black"/>
                  </a:endParaRPr>
                </a:p>
              </p:txBody>
            </p:sp>
            <p:sp>
              <p:nvSpPr>
                <p:cNvPr id="441" name="Google Shape;441;p19"/>
                <p:cNvSpPr txBox="1"/>
                <p:nvPr/>
              </p:nvSpPr>
              <p:spPr>
                <a:xfrm>
                  <a:off x="5410736" y="1702035"/>
                  <a:ext cx="2448106" cy="58387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spAutoFit/>
                </a:bodyPr>
                <a:lstStyle/>
                <a:p>
                  <a:pPr indent="0" lvl="0" marL="0" marR="0" rtl="0" algn="l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-KR" sz="1400">
                      <a:solidFill>
                        <a:srgbClr val="3F3F3F"/>
                      </a:solidFill>
                      <a:latin typeface="Malgun Gothic"/>
                      <a:ea typeface="Malgun Gothic"/>
                      <a:cs typeface="Malgun Gothic"/>
                      <a:sym typeface="Malgun Gothic"/>
                    </a:rPr>
                    <a:t>내 여행 등록 / 조회 / 수정 / 삭제</a:t>
                  </a:r>
                  <a:endParaRPr sz="1400">
                    <a:solidFill>
                      <a:srgbClr val="3F3F3F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  <a:p>
                  <a:pPr indent="0" lvl="0" marL="0" marR="0" rtl="0" algn="l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-KR" sz="1400">
                      <a:solidFill>
                        <a:srgbClr val="3F3F3F"/>
                      </a:solidFill>
                      <a:latin typeface="Malgun Gothic"/>
                      <a:ea typeface="Malgun Gothic"/>
                      <a:cs typeface="Malgun Gothic"/>
                      <a:sym typeface="Malgun Gothic"/>
                    </a:rPr>
                    <a:t>내 여행 공유</a:t>
                  </a:r>
                  <a:endParaRPr sz="1400">
                    <a:solidFill>
                      <a:srgbClr val="3F3F3F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  <p:grpSp>
            <p:nvGrpSpPr>
              <p:cNvPr id="442" name="Google Shape;442;p19"/>
              <p:cNvGrpSpPr/>
              <p:nvPr/>
            </p:nvGrpSpPr>
            <p:grpSpPr>
              <a:xfrm>
                <a:off x="4874387" y="2786841"/>
                <a:ext cx="3075164" cy="583878"/>
                <a:chOff x="4863828" y="1702035"/>
                <a:chExt cx="3075164" cy="583878"/>
              </a:xfrm>
            </p:grpSpPr>
            <p:sp>
              <p:nvSpPr>
                <p:cNvPr id="443" name="Google Shape;443;p19"/>
                <p:cNvSpPr/>
                <p:nvPr/>
              </p:nvSpPr>
              <p:spPr>
                <a:xfrm>
                  <a:off x="4863828" y="1734405"/>
                  <a:ext cx="508271" cy="510074"/>
                </a:xfrm>
                <a:prstGeom prst="ellipse">
                  <a:avLst/>
                </a:prstGeom>
                <a:solidFill>
                  <a:srgbClr val="F6C30A"/>
                </a:solidFill>
                <a:ln cap="flat" cmpd="sng" w="107950">
                  <a:solidFill>
                    <a:schemeClr val="lt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ko-KR" sz="2400">
                      <a:solidFill>
                        <a:schemeClr val="lt1"/>
                      </a:solidFill>
                      <a:latin typeface="Arial Black"/>
                      <a:ea typeface="Arial Black"/>
                      <a:cs typeface="Arial Black"/>
                      <a:sym typeface="Arial Black"/>
                    </a:rPr>
                    <a:t>3</a:t>
                  </a:r>
                  <a:endParaRPr b="1" sz="2400">
                    <a:solidFill>
                      <a:schemeClr val="lt1"/>
                    </a:solidFill>
                    <a:latin typeface="Arial Black"/>
                    <a:ea typeface="Arial Black"/>
                    <a:cs typeface="Arial Black"/>
                    <a:sym typeface="Arial Black"/>
                  </a:endParaRPr>
                </a:p>
              </p:txBody>
            </p:sp>
            <p:sp>
              <p:nvSpPr>
                <p:cNvPr id="444" name="Google Shape;444;p19"/>
                <p:cNvSpPr txBox="1"/>
                <p:nvPr/>
              </p:nvSpPr>
              <p:spPr>
                <a:xfrm>
                  <a:off x="5410736" y="1702035"/>
                  <a:ext cx="2528256" cy="58387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spAutoFit/>
                </a:bodyPr>
                <a:lstStyle/>
                <a:p>
                  <a:pPr indent="0" lvl="0" marL="0" marR="0" rtl="0" algn="l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-KR" sz="1400">
                      <a:solidFill>
                        <a:srgbClr val="3F3F3F"/>
                      </a:solidFill>
                      <a:latin typeface="Malgun Gothic"/>
                      <a:ea typeface="Malgun Gothic"/>
                      <a:cs typeface="Malgun Gothic"/>
                      <a:sym typeface="Malgun Gothic"/>
                    </a:rPr>
                    <a:t>내 예약 기록 조회</a:t>
                  </a:r>
                  <a:endParaRPr sz="1400">
                    <a:solidFill>
                      <a:srgbClr val="3F3F3F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  <a:p>
                  <a:pPr indent="0" lvl="0" marL="0" marR="0" rtl="0" algn="l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-KR" sz="1400">
                      <a:solidFill>
                        <a:srgbClr val="3F3F3F"/>
                      </a:solidFill>
                      <a:latin typeface="Malgun Gothic"/>
                      <a:ea typeface="Malgun Gothic"/>
                      <a:cs typeface="Malgun Gothic"/>
                      <a:sym typeface="Malgun Gothic"/>
                    </a:rPr>
                    <a:t>결제 내역 상세 보기 및 예약 취소</a:t>
                  </a:r>
                  <a:endParaRPr sz="1400">
                    <a:solidFill>
                      <a:srgbClr val="3F3F3F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  <p:grpSp>
            <p:nvGrpSpPr>
              <p:cNvPr id="445" name="Google Shape;445;p19"/>
              <p:cNvGrpSpPr/>
              <p:nvPr/>
            </p:nvGrpSpPr>
            <p:grpSpPr>
              <a:xfrm>
                <a:off x="4868751" y="951393"/>
                <a:ext cx="2078096" cy="510074"/>
                <a:chOff x="4863828" y="624452"/>
                <a:chExt cx="2078096" cy="510074"/>
              </a:xfrm>
            </p:grpSpPr>
            <p:sp>
              <p:nvSpPr>
                <p:cNvPr id="446" name="Google Shape;446;p19"/>
                <p:cNvSpPr/>
                <p:nvPr/>
              </p:nvSpPr>
              <p:spPr>
                <a:xfrm>
                  <a:off x="4863828" y="624452"/>
                  <a:ext cx="508271" cy="510074"/>
                </a:xfrm>
                <a:prstGeom prst="ellipse">
                  <a:avLst/>
                </a:prstGeom>
                <a:solidFill>
                  <a:srgbClr val="F6C30A"/>
                </a:solidFill>
                <a:ln cap="flat" cmpd="sng" w="107950">
                  <a:solidFill>
                    <a:schemeClr val="lt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ko-KR" sz="2400">
                      <a:solidFill>
                        <a:schemeClr val="lt1"/>
                      </a:solidFill>
                      <a:latin typeface="Arial Black"/>
                      <a:ea typeface="Arial Black"/>
                      <a:cs typeface="Arial Black"/>
                      <a:sym typeface="Arial Black"/>
                    </a:rPr>
                    <a:t>1</a:t>
                  </a:r>
                  <a:endParaRPr b="1" sz="2400">
                    <a:solidFill>
                      <a:schemeClr val="lt1"/>
                    </a:solidFill>
                    <a:latin typeface="Arial Black"/>
                    <a:ea typeface="Arial Black"/>
                    <a:cs typeface="Arial Black"/>
                    <a:sym typeface="Arial Black"/>
                  </a:endParaRPr>
                </a:p>
              </p:txBody>
            </p:sp>
            <p:sp>
              <p:nvSpPr>
                <p:cNvPr id="447" name="Google Shape;447;p19"/>
                <p:cNvSpPr txBox="1"/>
                <p:nvPr/>
              </p:nvSpPr>
              <p:spPr>
                <a:xfrm>
                  <a:off x="5410736" y="692102"/>
                  <a:ext cx="1531188" cy="32534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spAutoFit/>
                </a:bodyPr>
                <a:lstStyle/>
                <a:p>
                  <a:pPr indent="0" lvl="0" marL="0" marR="0" rtl="0" algn="l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-KR" sz="1400">
                      <a:solidFill>
                        <a:srgbClr val="3F3F3F"/>
                      </a:solidFill>
                      <a:latin typeface="Malgun Gothic"/>
                      <a:ea typeface="Malgun Gothic"/>
                      <a:cs typeface="Malgun Gothic"/>
                      <a:sym typeface="Malgun Gothic"/>
                    </a:rPr>
                    <a:t>내 정보 조회 / 수정</a:t>
                  </a:r>
                  <a:endParaRPr/>
                </a:p>
              </p:txBody>
            </p:sp>
          </p:grpSp>
          <p:grpSp>
            <p:nvGrpSpPr>
              <p:cNvPr id="448" name="Google Shape;448;p19"/>
              <p:cNvGrpSpPr/>
              <p:nvPr/>
            </p:nvGrpSpPr>
            <p:grpSpPr>
              <a:xfrm>
                <a:off x="4868751" y="4622289"/>
                <a:ext cx="2900437" cy="583878"/>
                <a:chOff x="4863828" y="1702035"/>
                <a:chExt cx="2900437" cy="583878"/>
              </a:xfrm>
            </p:grpSpPr>
            <p:sp>
              <p:nvSpPr>
                <p:cNvPr id="449" name="Google Shape;449;p19"/>
                <p:cNvSpPr/>
                <p:nvPr/>
              </p:nvSpPr>
              <p:spPr>
                <a:xfrm>
                  <a:off x="4863828" y="1734405"/>
                  <a:ext cx="508271" cy="510074"/>
                </a:xfrm>
                <a:prstGeom prst="ellipse">
                  <a:avLst/>
                </a:prstGeom>
                <a:solidFill>
                  <a:srgbClr val="F6C30A"/>
                </a:solidFill>
                <a:ln cap="flat" cmpd="sng" w="107950">
                  <a:solidFill>
                    <a:schemeClr val="lt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ko-KR" sz="2400">
                      <a:solidFill>
                        <a:schemeClr val="lt1"/>
                      </a:solidFill>
                      <a:latin typeface="Arial Black"/>
                      <a:ea typeface="Arial Black"/>
                      <a:cs typeface="Arial Black"/>
                      <a:sym typeface="Arial Black"/>
                    </a:rPr>
                    <a:t>5</a:t>
                  </a:r>
                  <a:endParaRPr b="1" sz="2400">
                    <a:solidFill>
                      <a:schemeClr val="lt1"/>
                    </a:solidFill>
                    <a:latin typeface="Arial Black"/>
                    <a:ea typeface="Arial Black"/>
                    <a:cs typeface="Arial Black"/>
                    <a:sym typeface="Arial Black"/>
                  </a:endParaRPr>
                </a:p>
              </p:txBody>
            </p:sp>
            <p:sp>
              <p:nvSpPr>
                <p:cNvPr id="450" name="Google Shape;450;p19"/>
                <p:cNvSpPr txBox="1"/>
                <p:nvPr/>
              </p:nvSpPr>
              <p:spPr>
                <a:xfrm>
                  <a:off x="5410736" y="1702035"/>
                  <a:ext cx="2353529" cy="58387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spAutoFit/>
                </a:bodyPr>
                <a:lstStyle/>
                <a:p>
                  <a:pPr indent="0" lvl="0" marL="0" marR="0" rtl="0" algn="l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-KR" sz="1400">
                      <a:solidFill>
                        <a:srgbClr val="3F3F3F"/>
                      </a:solidFill>
                      <a:latin typeface="Malgun Gothic"/>
                      <a:ea typeface="Malgun Gothic"/>
                      <a:cs typeface="Malgun Gothic"/>
                      <a:sym typeface="Malgun Gothic"/>
                    </a:rPr>
                    <a:t>미작성 리뷰 확인 및 리뷰 작성</a:t>
                  </a:r>
                  <a:endParaRPr sz="1400">
                    <a:solidFill>
                      <a:srgbClr val="3F3F3F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  <a:p>
                  <a:pPr indent="0" lvl="0" marL="0" marR="0" rtl="0" algn="l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-KR" sz="1400">
                      <a:solidFill>
                        <a:srgbClr val="3F3F3F"/>
                      </a:solidFill>
                      <a:latin typeface="Malgun Gothic"/>
                      <a:ea typeface="Malgun Gothic"/>
                      <a:cs typeface="Malgun Gothic"/>
                      <a:sym typeface="Malgun Gothic"/>
                    </a:rPr>
                    <a:t>작성된 리뷰 조회 / 수정 / 삭제</a:t>
                  </a:r>
                  <a:endParaRPr sz="1400">
                    <a:solidFill>
                      <a:srgbClr val="3F3F3F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  <p:grpSp>
            <p:nvGrpSpPr>
              <p:cNvPr id="451" name="Google Shape;451;p19"/>
              <p:cNvGrpSpPr/>
              <p:nvPr/>
            </p:nvGrpSpPr>
            <p:grpSpPr>
              <a:xfrm>
                <a:off x="4868751" y="5576915"/>
                <a:ext cx="2260839" cy="510074"/>
                <a:chOff x="4863828" y="624452"/>
                <a:chExt cx="2260839" cy="510074"/>
              </a:xfrm>
            </p:grpSpPr>
            <p:sp>
              <p:nvSpPr>
                <p:cNvPr id="452" name="Google Shape;452;p19"/>
                <p:cNvSpPr/>
                <p:nvPr/>
              </p:nvSpPr>
              <p:spPr>
                <a:xfrm>
                  <a:off x="4863828" y="624452"/>
                  <a:ext cx="508271" cy="510074"/>
                </a:xfrm>
                <a:prstGeom prst="ellipse">
                  <a:avLst/>
                </a:prstGeom>
                <a:solidFill>
                  <a:srgbClr val="F6C30A"/>
                </a:solidFill>
                <a:ln cap="flat" cmpd="sng" w="107950">
                  <a:solidFill>
                    <a:schemeClr val="lt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ko-KR" sz="2400">
                      <a:solidFill>
                        <a:schemeClr val="lt1"/>
                      </a:solidFill>
                      <a:latin typeface="Arial Black"/>
                      <a:ea typeface="Arial Black"/>
                      <a:cs typeface="Arial Black"/>
                      <a:sym typeface="Arial Black"/>
                    </a:rPr>
                    <a:t>6</a:t>
                  </a:r>
                  <a:endParaRPr b="1" sz="2400">
                    <a:solidFill>
                      <a:schemeClr val="lt1"/>
                    </a:solidFill>
                    <a:latin typeface="Arial Black"/>
                    <a:ea typeface="Arial Black"/>
                    <a:cs typeface="Arial Black"/>
                    <a:sym typeface="Arial Black"/>
                  </a:endParaRPr>
                </a:p>
              </p:txBody>
            </p:sp>
            <p:sp>
              <p:nvSpPr>
                <p:cNvPr id="453" name="Google Shape;453;p19"/>
                <p:cNvSpPr txBox="1"/>
                <p:nvPr/>
              </p:nvSpPr>
              <p:spPr>
                <a:xfrm>
                  <a:off x="5410736" y="692102"/>
                  <a:ext cx="1713931" cy="32534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spAutoFit/>
                </a:bodyPr>
                <a:lstStyle/>
                <a:p>
                  <a:pPr indent="0" lvl="0" marL="0" marR="0" rtl="0" algn="l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-KR" sz="1400">
                      <a:solidFill>
                        <a:srgbClr val="3F3F3F"/>
                      </a:solidFill>
                      <a:latin typeface="Malgun Gothic"/>
                      <a:ea typeface="Malgun Gothic"/>
                      <a:cs typeface="Malgun Gothic"/>
                      <a:sym typeface="Malgun Gothic"/>
                    </a:rPr>
                    <a:t>즐겨찾기 분야별 조회</a:t>
                  </a:r>
                  <a:endParaRPr/>
                </a:p>
              </p:txBody>
            </p:sp>
          </p:grpSp>
        </p:grpSp>
        <p:sp>
          <p:nvSpPr>
            <p:cNvPr id="454" name="Google Shape;454;p19"/>
            <p:cNvSpPr/>
            <p:nvPr/>
          </p:nvSpPr>
          <p:spPr>
            <a:xfrm>
              <a:off x="5486634" y="6417591"/>
              <a:ext cx="508271" cy="510074"/>
            </a:xfrm>
            <a:prstGeom prst="ellipse">
              <a:avLst/>
            </a:prstGeom>
            <a:solidFill>
              <a:srgbClr val="F6C30A"/>
            </a:solidFill>
            <a:ln cap="flat" cmpd="sng" w="1079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2400">
                  <a:solidFill>
                    <a:schemeClr val="lt1"/>
                  </a:solidFill>
                  <a:latin typeface="Arial Black"/>
                  <a:ea typeface="Arial Black"/>
                  <a:cs typeface="Arial Black"/>
                  <a:sym typeface="Arial Black"/>
                </a:rPr>
                <a:t>7</a:t>
              </a:r>
              <a:endParaRPr b="1" sz="24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endParaRPr>
            </a:p>
          </p:txBody>
        </p:sp>
        <p:sp>
          <p:nvSpPr>
            <p:cNvPr id="455" name="Google Shape;455;p19"/>
            <p:cNvSpPr txBox="1"/>
            <p:nvPr/>
          </p:nvSpPr>
          <p:spPr>
            <a:xfrm>
              <a:off x="6033542" y="6485241"/>
              <a:ext cx="869149" cy="32534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400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회원 탈퇴</a:t>
              </a: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"/>
          <p:cNvSpPr/>
          <p:nvPr/>
        </p:nvSpPr>
        <p:spPr>
          <a:xfrm>
            <a:off x="0" y="1"/>
            <a:ext cx="12189807" cy="685799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2"/>
          <p:cNvSpPr/>
          <p:nvPr/>
        </p:nvSpPr>
        <p:spPr>
          <a:xfrm>
            <a:off x="1" y="1"/>
            <a:ext cx="2511690" cy="6857999"/>
          </a:xfrm>
          <a:prstGeom prst="rect">
            <a:avLst/>
          </a:prstGeom>
          <a:solidFill>
            <a:srgbClr val="F6C30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2"/>
          <p:cNvSpPr txBox="1"/>
          <p:nvPr/>
        </p:nvSpPr>
        <p:spPr>
          <a:xfrm>
            <a:off x="804440" y="867415"/>
            <a:ext cx="902811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8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목차</a:t>
            </a:r>
            <a:endParaRPr b="1" sz="28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06" name="Google Shape;106;p2"/>
          <p:cNvSpPr txBox="1"/>
          <p:nvPr/>
        </p:nvSpPr>
        <p:spPr>
          <a:xfrm>
            <a:off x="555164" y="233321"/>
            <a:ext cx="389850" cy="2920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200">
                <a:solidFill>
                  <a:srgbClr val="757070"/>
                </a:solidFill>
                <a:latin typeface="Malgun Gothic"/>
                <a:ea typeface="Malgun Gothic"/>
                <a:cs typeface="Malgun Gothic"/>
                <a:sym typeface="Malgun Gothic"/>
              </a:rPr>
              <a:t>1조</a:t>
            </a:r>
            <a:endParaRPr b="1" sz="1200">
              <a:solidFill>
                <a:srgbClr val="75707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7" name="Google Shape;107;p2"/>
          <p:cNvSpPr/>
          <p:nvPr/>
        </p:nvSpPr>
        <p:spPr>
          <a:xfrm>
            <a:off x="417377" y="315732"/>
            <a:ext cx="127245" cy="127245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2"/>
          <p:cNvSpPr txBox="1"/>
          <p:nvPr/>
        </p:nvSpPr>
        <p:spPr>
          <a:xfrm>
            <a:off x="10525358" y="296944"/>
            <a:ext cx="1181157" cy="2920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Spring_Project</a:t>
            </a:r>
            <a:endParaRPr sz="1200">
              <a:solidFill>
                <a:srgbClr val="7F7F7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9" name="Google Shape;109;p2"/>
          <p:cNvSpPr txBox="1"/>
          <p:nvPr/>
        </p:nvSpPr>
        <p:spPr>
          <a:xfrm>
            <a:off x="3302111" y="2025199"/>
            <a:ext cx="825867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개요</a:t>
            </a:r>
            <a:endParaRPr b="1" sz="2800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10" name="Google Shape;110;p2"/>
          <p:cNvSpPr/>
          <p:nvPr/>
        </p:nvSpPr>
        <p:spPr>
          <a:xfrm>
            <a:off x="2016396" y="1791514"/>
            <a:ext cx="990590" cy="990590"/>
          </a:xfrm>
          <a:prstGeom prst="ellipse">
            <a:avLst/>
          </a:prstGeom>
          <a:solidFill>
            <a:srgbClr val="3A3838"/>
          </a:solidFill>
          <a:ln cap="flat" cmpd="sng" w="1079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40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1</a:t>
            </a:r>
            <a:endParaRPr b="1" sz="40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11" name="Google Shape;111;p2"/>
          <p:cNvSpPr/>
          <p:nvPr/>
        </p:nvSpPr>
        <p:spPr>
          <a:xfrm>
            <a:off x="2016396" y="3269585"/>
            <a:ext cx="990590" cy="990590"/>
          </a:xfrm>
          <a:prstGeom prst="ellipse">
            <a:avLst/>
          </a:prstGeom>
          <a:solidFill>
            <a:srgbClr val="F6C30A"/>
          </a:solidFill>
          <a:ln cap="flat" cmpd="sng" w="1079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40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2</a:t>
            </a:r>
            <a:endParaRPr b="1" sz="40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12" name="Google Shape;112;p2"/>
          <p:cNvSpPr/>
          <p:nvPr/>
        </p:nvSpPr>
        <p:spPr>
          <a:xfrm>
            <a:off x="2016396" y="4760182"/>
            <a:ext cx="990590" cy="990590"/>
          </a:xfrm>
          <a:prstGeom prst="ellipse">
            <a:avLst/>
          </a:prstGeom>
          <a:solidFill>
            <a:srgbClr val="F6C30A"/>
          </a:solidFill>
          <a:ln cap="flat" cmpd="sng" w="1079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40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3</a:t>
            </a:r>
            <a:endParaRPr b="1" sz="40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id="113" name="Google Shape;113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7594" y="5898570"/>
            <a:ext cx="1216504" cy="650443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"/>
          <p:cNvSpPr txBox="1"/>
          <p:nvPr/>
        </p:nvSpPr>
        <p:spPr>
          <a:xfrm>
            <a:off x="3302110" y="3503270"/>
            <a:ext cx="1467068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요구분석</a:t>
            </a:r>
            <a:endParaRPr b="1" sz="2800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15" name="Google Shape;115;p2"/>
          <p:cNvSpPr txBox="1"/>
          <p:nvPr/>
        </p:nvSpPr>
        <p:spPr>
          <a:xfrm>
            <a:off x="3302109" y="5006393"/>
            <a:ext cx="1875835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데이터 설계</a:t>
            </a:r>
            <a:endParaRPr b="1" sz="2800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16" name="Google Shape;116;p2"/>
          <p:cNvSpPr/>
          <p:nvPr/>
        </p:nvSpPr>
        <p:spPr>
          <a:xfrm>
            <a:off x="7338753" y="1791514"/>
            <a:ext cx="990590" cy="990590"/>
          </a:xfrm>
          <a:prstGeom prst="ellipse">
            <a:avLst/>
          </a:prstGeom>
          <a:solidFill>
            <a:srgbClr val="F6C30A"/>
          </a:solidFill>
          <a:ln cap="flat" cmpd="sng" w="1079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40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4</a:t>
            </a:r>
            <a:endParaRPr b="1" sz="40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17" name="Google Shape;117;p2"/>
          <p:cNvSpPr/>
          <p:nvPr/>
        </p:nvSpPr>
        <p:spPr>
          <a:xfrm>
            <a:off x="7338753" y="3269585"/>
            <a:ext cx="990590" cy="990590"/>
          </a:xfrm>
          <a:prstGeom prst="ellipse">
            <a:avLst/>
          </a:prstGeom>
          <a:solidFill>
            <a:srgbClr val="3A3838"/>
          </a:solidFill>
          <a:ln cap="flat" cmpd="sng" w="1079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40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5</a:t>
            </a:r>
            <a:endParaRPr b="1" sz="40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18" name="Google Shape;118;p2"/>
          <p:cNvSpPr txBox="1"/>
          <p:nvPr/>
        </p:nvSpPr>
        <p:spPr>
          <a:xfrm>
            <a:off x="8908723" y="2025199"/>
            <a:ext cx="1467068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기능구현</a:t>
            </a:r>
            <a:endParaRPr b="1" sz="2800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19" name="Google Shape;119;p2"/>
          <p:cNvSpPr txBox="1"/>
          <p:nvPr/>
        </p:nvSpPr>
        <p:spPr>
          <a:xfrm>
            <a:off x="8908722" y="3503270"/>
            <a:ext cx="825867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800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시연</a:t>
            </a:r>
            <a:endParaRPr b="1" sz="2800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20"/>
          <p:cNvSpPr/>
          <p:nvPr/>
        </p:nvSpPr>
        <p:spPr>
          <a:xfrm>
            <a:off x="0" y="3542881"/>
            <a:ext cx="12192000" cy="3315118"/>
          </a:xfrm>
          <a:prstGeom prst="rect">
            <a:avLst/>
          </a:prstGeom>
          <a:solidFill>
            <a:srgbClr val="F6C30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62" name="Google Shape;462;p20"/>
          <p:cNvGrpSpPr/>
          <p:nvPr/>
        </p:nvGrpSpPr>
        <p:grpSpPr>
          <a:xfrm>
            <a:off x="476591" y="683800"/>
            <a:ext cx="11238817" cy="3532353"/>
            <a:chOff x="444079" y="1135217"/>
            <a:chExt cx="11238817" cy="3532353"/>
          </a:xfrm>
        </p:grpSpPr>
        <p:pic>
          <p:nvPicPr>
            <p:cNvPr descr="A screenshot of a computer&#10;&#10;Description automatically generated" id="463" name="Google Shape;463;p20"/>
            <p:cNvPicPr preferRelativeResize="0"/>
            <p:nvPr/>
          </p:nvPicPr>
          <p:blipFill rotWithShape="1">
            <a:blip r:embed="rId3">
              <a:alphaModFix/>
            </a:blip>
            <a:srcRect b="37055" l="26921" r="9041" t="31365"/>
            <a:stretch/>
          </p:blipFill>
          <p:spPr>
            <a:xfrm>
              <a:off x="448145" y="1427570"/>
              <a:ext cx="5400000" cy="324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 screenshot of a website&#10;&#10;Description automatically generated" id="464" name="Google Shape;464;p20"/>
            <p:cNvPicPr preferRelativeResize="0"/>
            <p:nvPr/>
          </p:nvPicPr>
          <p:blipFill rotWithShape="1">
            <a:blip r:embed="rId4">
              <a:alphaModFix/>
            </a:blip>
            <a:srcRect b="37111" l="28298" r="8294" t="31619"/>
            <a:stretch/>
          </p:blipFill>
          <p:spPr>
            <a:xfrm>
              <a:off x="6282896" y="1427570"/>
              <a:ext cx="5400000" cy="324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65" name="Google Shape;465;p20"/>
            <p:cNvSpPr/>
            <p:nvPr/>
          </p:nvSpPr>
          <p:spPr>
            <a:xfrm>
              <a:off x="4922571" y="1384028"/>
              <a:ext cx="929640" cy="457200"/>
            </a:xfrm>
            <a:prstGeom prst="roundRect">
              <a:avLst>
                <a:gd fmla="val 16667" name="adj"/>
              </a:avLst>
            </a:prstGeom>
            <a:noFill/>
            <a:ln cap="flat" cmpd="sng" w="22225">
              <a:solidFill>
                <a:srgbClr val="F6C30A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6" name="Google Shape;466;p20"/>
            <p:cNvSpPr txBox="1"/>
            <p:nvPr/>
          </p:nvSpPr>
          <p:spPr>
            <a:xfrm>
              <a:off x="444079" y="1135218"/>
              <a:ext cx="1891865" cy="27680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100">
                  <a:solidFill>
                    <a:srgbClr val="7F7F7F"/>
                  </a:solidFill>
                  <a:latin typeface="Arial"/>
                  <a:ea typeface="Arial"/>
                  <a:cs typeface="Arial"/>
                  <a:sym typeface="Arial"/>
                </a:rPr>
                <a:t>/dreamjourney/mypage/info</a:t>
              </a:r>
              <a:endParaRPr sz="11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" name="Google Shape;467;p20"/>
            <p:cNvSpPr txBox="1"/>
            <p:nvPr/>
          </p:nvSpPr>
          <p:spPr>
            <a:xfrm>
              <a:off x="6278830" y="1135217"/>
              <a:ext cx="2119491" cy="27680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100">
                  <a:solidFill>
                    <a:srgbClr val="7F7F7F"/>
                  </a:solidFill>
                  <a:latin typeface="Arial"/>
                  <a:ea typeface="Arial"/>
                  <a:cs typeface="Arial"/>
                  <a:sym typeface="Arial"/>
                </a:rPr>
                <a:t>/dreamjourney/mypage/editinfo</a:t>
              </a:r>
              <a:endParaRPr sz="11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8" name="Google Shape;468;p20"/>
          <p:cNvSpPr/>
          <p:nvPr/>
        </p:nvSpPr>
        <p:spPr>
          <a:xfrm>
            <a:off x="10720743" y="3634765"/>
            <a:ext cx="929640" cy="457200"/>
          </a:xfrm>
          <a:prstGeom prst="roundRect">
            <a:avLst>
              <a:gd fmla="val 16667" name="adj"/>
            </a:avLst>
          </a:prstGeom>
          <a:noFill/>
          <a:ln cap="flat" cmpd="sng" w="22225">
            <a:solidFill>
              <a:srgbClr val="F6C30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69" name="Google Shape;469;p20"/>
          <p:cNvGrpSpPr/>
          <p:nvPr/>
        </p:nvGrpSpPr>
        <p:grpSpPr>
          <a:xfrm>
            <a:off x="476591" y="4537851"/>
            <a:ext cx="4887556" cy="2006876"/>
            <a:chOff x="476591" y="4449584"/>
            <a:chExt cx="4887556" cy="2006876"/>
          </a:xfrm>
        </p:grpSpPr>
        <p:sp>
          <p:nvSpPr>
            <p:cNvPr id="470" name="Google Shape;470;p20"/>
            <p:cNvSpPr txBox="1"/>
            <p:nvPr/>
          </p:nvSpPr>
          <p:spPr>
            <a:xfrm>
              <a:off x="476591" y="4449584"/>
              <a:ext cx="4325223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편집하기/수정하기 버튼을 통한 페이지 교환</a:t>
              </a:r>
              <a:endParaRPr b="1" sz="1800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endParaRPr>
            </a:p>
          </p:txBody>
        </p:sp>
        <p:sp>
          <p:nvSpPr>
            <p:cNvPr id="471" name="Google Shape;471;p20"/>
            <p:cNvSpPr txBox="1"/>
            <p:nvPr/>
          </p:nvSpPr>
          <p:spPr>
            <a:xfrm>
              <a:off x="476591" y="4947393"/>
              <a:ext cx="4887556" cy="150906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3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로그인 성공 시 </a:t>
              </a:r>
              <a:r>
                <a:rPr lang="ko-KR" sz="1300">
                  <a:solidFill>
                    <a:srgbClr val="0C0C0C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내 정보 조회 화면으로 진입</a:t>
              </a:r>
              <a:endParaRPr sz="13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3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편집하기 버튼 클릭 시 </a:t>
              </a:r>
              <a:r>
                <a:rPr lang="ko-KR" sz="1300">
                  <a:solidFill>
                    <a:srgbClr val="0C0C0C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데이터 수정 가능한 페이지로 전환</a:t>
              </a:r>
              <a:endParaRPr sz="13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3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3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수정하기 버튼 클릭 시 </a:t>
              </a:r>
              <a:r>
                <a:rPr lang="ko-KR" sz="1300">
                  <a:solidFill>
                    <a:srgbClr val="0C0C0C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POST방식으로 &lt;form&gt;태그 내 수정된 데이터 전달</a:t>
              </a:r>
              <a:endParaRPr sz="13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300">
                  <a:solidFill>
                    <a:srgbClr val="0C0C0C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변경된 데이터를 조회할 수 있는 화면으로 교환</a:t>
              </a:r>
              <a:endParaRPr sz="13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472" name="Google Shape;472;p20"/>
          <p:cNvSpPr txBox="1"/>
          <p:nvPr/>
        </p:nvSpPr>
        <p:spPr>
          <a:xfrm>
            <a:off x="707827" y="268808"/>
            <a:ext cx="623889" cy="2920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2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내 정보</a:t>
            </a:r>
            <a:endParaRPr b="1" sz="12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73" name="Google Shape;473;p20"/>
          <p:cNvSpPr/>
          <p:nvPr/>
        </p:nvSpPr>
        <p:spPr>
          <a:xfrm>
            <a:off x="570040" y="351219"/>
            <a:ext cx="127245" cy="127245"/>
          </a:xfrm>
          <a:prstGeom prst="ellipse">
            <a:avLst/>
          </a:prstGeom>
          <a:solidFill>
            <a:srgbClr val="F6C30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4" name="Google Shape;474;p20"/>
          <p:cNvSpPr txBox="1"/>
          <p:nvPr/>
        </p:nvSpPr>
        <p:spPr>
          <a:xfrm>
            <a:off x="10050291" y="268808"/>
            <a:ext cx="1656224" cy="2920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01 내 정보 조회/수정</a:t>
            </a:r>
            <a:endParaRPr sz="1200">
              <a:solidFill>
                <a:srgbClr val="7F7F7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screenshot of a website&#10;&#10;Description automatically generated" id="479" name="Google Shape;479;p21"/>
          <p:cNvPicPr preferRelativeResize="0"/>
          <p:nvPr/>
        </p:nvPicPr>
        <p:blipFill rotWithShape="1">
          <a:blip r:embed="rId3">
            <a:alphaModFix/>
          </a:blip>
          <a:srcRect b="28786" l="3380" r="14293" t="1"/>
          <a:stretch/>
        </p:blipFill>
        <p:spPr>
          <a:xfrm>
            <a:off x="570040" y="931179"/>
            <a:ext cx="5676311" cy="5373479"/>
          </a:xfrm>
          <a:prstGeom prst="rect">
            <a:avLst/>
          </a:prstGeom>
          <a:noFill/>
          <a:ln>
            <a:noFill/>
          </a:ln>
        </p:spPr>
      </p:pic>
      <p:sp>
        <p:nvSpPr>
          <p:cNvPr id="480" name="Google Shape;480;p21"/>
          <p:cNvSpPr txBox="1"/>
          <p:nvPr/>
        </p:nvSpPr>
        <p:spPr>
          <a:xfrm>
            <a:off x="707827" y="268808"/>
            <a:ext cx="623889" cy="2920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2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내 여행</a:t>
            </a:r>
            <a:endParaRPr b="1" sz="12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81" name="Google Shape;481;p21"/>
          <p:cNvSpPr/>
          <p:nvPr/>
        </p:nvSpPr>
        <p:spPr>
          <a:xfrm>
            <a:off x="570040" y="351219"/>
            <a:ext cx="127245" cy="127245"/>
          </a:xfrm>
          <a:prstGeom prst="ellipse">
            <a:avLst/>
          </a:prstGeom>
          <a:solidFill>
            <a:srgbClr val="F6C30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2" name="Google Shape;482;p21"/>
          <p:cNvSpPr txBox="1"/>
          <p:nvPr/>
        </p:nvSpPr>
        <p:spPr>
          <a:xfrm>
            <a:off x="10418983" y="268808"/>
            <a:ext cx="1287532" cy="2920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02 내 여행 조회</a:t>
            </a:r>
            <a:endParaRPr sz="1200">
              <a:solidFill>
                <a:srgbClr val="7F7F7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483" name="Google Shape;483;p21"/>
          <p:cNvGrpSpPr/>
          <p:nvPr/>
        </p:nvGrpSpPr>
        <p:grpSpPr>
          <a:xfrm>
            <a:off x="6647588" y="1608164"/>
            <a:ext cx="5143445" cy="4205641"/>
            <a:chOff x="6647588" y="1414239"/>
            <a:chExt cx="5143445" cy="4205641"/>
          </a:xfrm>
        </p:grpSpPr>
        <p:sp>
          <p:nvSpPr>
            <p:cNvPr id="484" name="Google Shape;484;p21"/>
            <p:cNvSpPr txBox="1"/>
            <p:nvPr/>
          </p:nvSpPr>
          <p:spPr>
            <a:xfrm>
              <a:off x="6647588" y="1414239"/>
              <a:ext cx="2456122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2400">
                  <a:solidFill>
                    <a:schemeClr val="dk1"/>
                  </a:solidFill>
                  <a:latin typeface="Arial Black"/>
                  <a:ea typeface="Arial Black"/>
                  <a:cs typeface="Arial Black"/>
                  <a:sym typeface="Arial Black"/>
                </a:rPr>
                <a:t>내 여행 </a:t>
              </a:r>
              <a:r>
                <a:rPr b="1" lang="ko-KR" sz="2400">
                  <a:solidFill>
                    <a:srgbClr val="F6C30A"/>
                  </a:solidFill>
                  <a:latin typeface="Arial Black"/>
                  <a:ea typeface="Arial Black"/>
                  <a:cs typeface="Arial Black"/>
                  <a:sym typeface="Arial Black"/>
                </a:rPr>
                <a:t>초기 화면</a:t>
              </a:r>
              <a:endParaRPr b="1" sz="2400">
                <a:solidFill>
                  <a:srgbClr val="F6C30A"/>
                </a:solidFill>
                <a:latin typeface="Arial Black"/>
                <a:ea typeface="Arial Black"/>
                <a:cs typeface="Arial Black"/>
                <a:sym typeface="Arial Black"/>
              </a:endParaRPr>
            </a:p>
          </p:txBody>
        </p:sp>
        <p:grpSp>
          <p:nvGrpSpPr>
            <p:cNvPr id="485" name="Google Shape;485;p21"/>
            <p:cNvGrpSpPr/>
            <p:nvPr/>
          </p:nvGrpSpPr>
          <p:grpSpPr>
            <a:xfrm>
              <a:off x="6718684" y="2532005"/>
              <a:ext cx="5072349" cy="3087875"/>
              <a:chOff x="6839757" y="2050785"/>
              <a:chExt cx="5072349" cy="3087875"/>
            </a:xfrm>
          </p:grpSpPr>
          <p:grpSp>
            <p:nvGrpSpPr>
              <p:cNvPr id="486" name="Google Shape;486;p21"/>
              <p:cNvGrpSpPr/>
              <p:nvPr/>
            </p:nvGrpSpPr>
            <p:grpSpPr>
              <a:xfrm>
                <a:off x="6839757" y="2050785"/>
                <a:ext cx="3358995" cy="593391"/>
                <a:chOff x="6856406" y="1894921"/>
                <a:chExt cx="3358995" cy="593391"/>
              </a:xfrm>
            </p:grpSpPr>
            <p:sp>
              <p:nvSpPr>
                <p:cNvPr id="487" name="Google Shape;487;p21"/>
                <p:cNvSpPr/>
                <p:nvPr/>
              </p:nvSpPr>
              <p:spPr>
                <a:xfrm>
                  <a:off x="6856406" y="1894921"/>
                  <a:ext cx="593391" cy="593391"/>
                </a:xfrm>
                <a:prstGeom prst="ellipse">
                  <a:avLst/>
                </a:prstGeom>
                <a:solidFill>
                  <a:srgbClr val="BFBFBF"/>
                </a:solidFill>
                <a:ln cap="flat" cmpd="sng" w="107950">
                  <a:solidFill>
                    <a:schemeClr val="lt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ko-KR" sz="2800">
                      <a:solidFill>
                        <a:schemeClr val="lt1"/>
                      </a:solidFill>
                      <a:latin typeface="Arial Black"/>
                      <a:ea typeface="Arial Black"/>
                      <a:cs typeface="Arial Black"/>
                      <a:sym typeface="Arial Black"/>
                    </a:rPr>
                    <a:t>1</a:t>
                  </a:r>
                  <a:endParaRPr b="1" sz="2800">
                    <a:solidFill>
                      <a:schemeClr val="lt1"/>
                    </a:solidFill>
                    <a:latin typeface="Arial Black"/>
                    <a:ea typeface="Arial Black"/>
                    <a:cs typeface="Arial Black"/>
                    <a:sym typeface="Arial Black"/>
                  </a:endParaRPr>
                </a:p>
              </p:txBody>
            </p:sp>
            <p:sp>
              <p:nvSpPr>
                <p:cNvPr id="488" name="Google Shape;488;p21"/>
                <p:cNvSpPr txBox="1"/>
                <p:nvPr/>
              </p:nvSpPr>
              <p:spPr>
                <a:xfrm>
                  <a:off x="7526844" y="2006236"/>
                  <a:ext cx="2688557" cy="32534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spAutoFit/>
                </a:bodyPr>
                <a:lstStyle/>
                <a:p>
                  <a:pPr indent="0" lvl="0" marL="0" marR="0" rtl="0" algn="l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-KR" sz="1400">
                      <a:solidFill>
                        <a:srgbClr val="0C0C0C"/>
                      </a:solidFill>
                      <a:latin typeface="Malgun Gothic"/>
                      <a:ea typeface="Malgun Gothic"/>
                      <a:cs typeface="Malgun Gothic"/>
                      <a:sym typeface="Malgun Gothic"/>
                    </a:rPr>
                    <a:t>작성된 내 여행 전체 카드 형식 조회</a:t>
                  </a:r>
                  <a:endParaRPr sz="1400">
                    <a:solidFill>
                      <a:srgbClr val="0C0C0C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  <p:grpSp>
            <p:nvGrpSpPr>
              <p:cNvPr id="489" name="Google Shape;489;p21"/>
              <p:cNvGrpSpPr/>
              <p:nvPr/>
            </p:nvGrpSpPr>
            <p:grpSpPr>
              <a:xfrm>
                <a:off x="6839757" y="2982466"/>
                <a:ext cx="5072349" cy="1021562"/>
                <a:chOff x="6856406" y="2739872"/>
                <a:chExt cx="5072349" cy="1021562"/>
              </a:xfrm>
            </p:grpSpPr>
            <p:sp>
              <p:nvSpPr>
                <p:cNvPr id="490" name="Google Shape;490;p21"/>
                <p:cNvSpPr txBox="1"/>
                <p:nvPr/>
              </p:nvSpPr>
              <p:spPr>
                <a:xfrm>
                  <a:off x="7526844" y="2739872"/>
                  <a:ext cx="4401911" cy="102156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spAutoFit/>
                </a:bodyPr>
                <a:lstStyle/>
                <a:p>
                  <a:pPr indent="0" lvl="0" marL="0" marR="0" rtl="0" algn="l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-KR" sz="1400">
                      <a:solidFill>
                        <a:srgbClr val="0C0C0C"/>
                      </a:solidFill>
                      <a:latin typeface="Malgun Gothic"/>
                      <a:ea typeface="Malgun Gothic"/>
                      <a:cs typeface="Malgun Gothic"/>
                      <a:sym typeface="Malgun Gothic"/>
                    </a:rPr>
                    <a:t>공유 버튼 클릭 시 is_shared 컬럼 수정을 통한 공개 여부 변경</a:t>
                  </a:r>
                  <a:endParaRPr sz="1400">
                    <a:solidFill>
                      <a:srgbClr val="0C0C0C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  <a:p>
                  <a:pPr indent="0" lvl="0" marL="0" marR="0" rtl="0" algn="l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-KR" sz="1400">
                      <a:solidFill>
                        <a:srgbClr val="0C0C0C"/>
                      </a:solidFill>
                      <a:highlight>
                        <a:srgbClr val="F3D03F"/>
                      </a:highlight>
                      <a:latin typeface="Arial"/>
                      <a:ea typeface="Arial"/>
                      <a:cs typeface="Arial"/>
                      <a:sym typeface="Arial"/>
                    </a:rPr>
                    <a:t> is_shared = ‘y’  </a:t>
                  </a:r>
                  <a:r>
                    <a:rPr lang="ko-KR" sz="1400">
                      <a:solidFill>
                        <a:srgbClr val="0C0C0C"/>
                      </a:solidFill>
                      <a:latin typeface="Malgun Gothic"/>
                      <a:ea typeface="Malgun Gothic"/>
                      <a:cs typeface="Malgun Gothic"/>
                      <a:sym typeface="Malgun Gothic"/>
                    </a:rPr>
                    <a:t>추천 여행지 게시판에서 내 여행 열람 가능</a:t>
                  </a:r>
                  <a:endParaRPr sz="1400">
                    <a:solidFill>
                      <a:srgbClr val="0C0C0C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  <a:p>
                  <a:pPr indent="0" lvl="0" marL="0" marR="0" rtl="0" algn="l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-KR" sz="1400">
                      <a:solidFill>
                        <a:srgbClr val="0C0C0C"/>
                      </a:solidFill>
                      <a:highlight>
                        <a:srgbClr val="F3D03F"/>
                      </a:highlight>
                      <a:latin typeface="Arial"/>
                      <a:ea typeface="Arial"/>
                      <a:cs typeface="Arial"/>
                      <a:sym typeface="Arial"/>
                    </a:rPr>
                    <a:t> is_shared = ‘n’  </a:t>
                  </a:r>
                  <a:r>
                    <a:rPr lang="ko-KR" sz="1400">
                      <a:solidFill>
                        <a:srgbClr val="0C0C0C"/>
                      </a:solidFill>
                      <a:latin typeface="Malgun Gothic"/>
                      <a:ea typeface="Malgun Gothic"/>
                      <a:cs typeface="Malgun Gothic"/>
                      <a:sym typeface="Malgun Gothic"/>
                    </a:rPr>
                    <a:t>마이페이지의 내 여행 게시판에서만 열람 가능</a:t>
                  </a:r>
                  <a:endParaRPr sz="1400">
                    <a:solidFill>
                      <a:srgbClr val="0C0C0C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91" name="Google Shape;491;p21"/>
                <p:cNvSpPr/>
                <p:nvPr/>
              </p:nvSpPr>
              <p:spPr>
                <a:xfrm>
                  <a:off x="6856406" y="2960654"/>
                  <a:ext cx="593391" cy="593391"/>
                </a:xfrm>
                <a:prstGeom prst="ellipse">
                  <a:avLst/>
                </a:prstGeom>
                <a:solidFill>
                  <a:srgbClr val="7F7F7F"/>
                </a:solidFill>
                <a:ln cap="flat" cmpd="sng" w="107950">
                  <a:solidFill>
                    <a:schemeClr val="lt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ko-KR" sz="2800">
                      <a:solidFill>
                        <a:schemeClr val="lt1"/>
                      </a:solidFill>
                      <a:latin typeface="Arial Black"/>
                      <a:ea typeface="Arial Black"/>
                      <a:cs typeface="Arial Black"/>
                      <a:sym typeface="Arial Black"/>
                    </a:rPr>
                    <a:t>2</a:t>
                  </a:r>
                  <a:endParaRPr b="1" sz="2800">
                    <a:solidFill>
                      <a:schemeClr val="lt1"/>
                    </a:solidFill>
                    <a:latin typeface="Arial Black"/>
                    <a:ea typeface="Arial Black"/>
                    <a:cs typeface="Arial Black"/>
                    <a:sym typeface="Arial Black"/>
                  </a:endParaRPr>
                </a:p>
              </p:txBody>
            </p:sp>
          </p:grpSp>
          <p:grpSp>
            <p:nvGrpSpPr>
              <p:cNvPr id="492" name="Google Shape;492;p21"/>
              <p:cNvGrpSpPr/>
              <p:nvPr/>
            </p:nvGrpSpPr>
            <p:grpSpPr>
              <a:xfrm>
                <a:off x="6839757" y="4545268"/>
                <a:ext cx="4493921" cy="593392"/>
                <a:chOff x="6856406" y="4289509"/>
                <a:chExt cx="4493921" cy="593392"/>
              </a:xfrm>
            </p:grpSpPr>
            <p:sp>
              <p:nvSpPr>
                <p:cNvPr id="493" name="Google Shape;493;p21"/>
                <p:cNvSpPr txBox="1"/>
                <p:nvPr/>
              </p:nvSpPr>
              <p:spPr>
                <a:xfrm>
                  <a:off x="7526844" y="4398876"/>
                  <a:ext cx="3823483" cy="32534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spAutoFit/>
                </a:bodyPr>
                <a:lstStyle/>
                <a:p>
                  <a:pPr indent="0" lvl="0" marL="0" marR="0" rtl="0" algn="l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-KR" sz="1400">
                      <a:solidFill>
                        <a:srgbClr val="0C0C0C"/>
                      </a:solidFill>
                      <a:latin typeface="Malgun Gothic"/>
                      <a:ea typeface="Malgun Gothic"/>
                      <a:cs typeface="Malgun Gothic"/>
                      <a:sym typeface="Malgun Gothic"/>
                    </a:rPr>
                    <a:t>여행 등록 버튼 클릭 시 새 여행 등록 화면으로 진입</a:t>
                  </a:r>
                  <a:endParaRPr sz="1400">
                    <a:solidFill>
                      <a:srgbClr val="0C0C0C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94" name="Google Shape;494;p21"/>
                <p:cNvSpPr/>
                <p:nvPr/>
              </p:nvSpPr>
              <p:spPr>
                <a:xfrm>
                  <a:off x="6856406" y="4289509"/>
                  <a:ext cx="593392" cy="593392"/>
                </a:xfrm>
                <a:prstGeom prst="ellipse">
                  <a:avLst/>
                </a:prstGeom>
                <a:solidFill>
                  <a:srgbClr val="595959"/>
                </a:solidFill>
                <a:ln cap="flat" cmpd="sng" w="107950">
                  <a:solidFill>
                    <a:schemeClr val="lt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ko-KR" sz="2800">
                      <a:solidFill>
                        <a:schemeClr val="lt1"/>
                      </a:solidFill>
                      <a:latin typeface="Arial Black"/>
                      <a:ea typeface="Arial Black"/>
                      <a:cs typeface="Arial Black"/>
                      <a:sym typeface="Arial Black"/>
                    </a:rPr>
                    <a:t>3</a:t>
                  </a:r>
                  <a:endParaRPr b="1" sz="2800">
                    <a:solidFill>
                      <a:schemeClr val="lt1"/>
                    </a:solidFill>
                    <a:latin typeface="Arial Black"/>
                    <a:ea typeface="Arial Black"/>
                    <a:cs typeface="Arial Black"/>
                    <a:sym typeface="Arial Black"/>
                  </a:endParaRPr>
                </a:p>
              </p:txBody>
            </p:sp>
          </p:grpSp>
        </p:grpSp>
      </p:grpSp>
      <p:sp>
        <p:nvSpPr>
          <p:cNvPr id="495" name="Google Shape;495;p21"/>
          <p:cNvSpPr txBox="1"/>
          <p:nvPr/>
        </p:nvSpPr>
        <p:spPr>
          <a:xfrm>
            <a:off x="476591" y="683801"/>
            <a:ext cx="2127505" cy="2768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/dreamjourney/mypage/journey</a:t>
            </a:r>
            <a:endParaRPr sz="11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22"/>
          <p:cNvSpPr/>
          <p:nvPr/>
        </p:nvSpPr>
        <p:spPr>
          <a:xfrm>
            <a:off x="0" y="3542881"/>
            <a:ext cx="12192000" cy="3315118"/>
          </a:xfrm>
          <a:prstGeom prst="rect">
            <a:avLst/>
          </a:prstGeom>
          <a:solidFill>
            <a:srgbClr val="F6C30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1" name="Google Shape;501;p22"/>
          <p:cNvSpPr txBox="1"/>
          <p:nvPr/>
        </p:nvSpPr>
        <p:spPr>
          <a:xfrm>
            <a:off x="707827" y="268808"/>
            <a:ext cx="623889" cy="2920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2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내 여행</a:t>
            </a:r>
            <a:endParaRPr b="1" sz="12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02" name="Google Shape;502;p22"/>
          <p:cNvSpPr/>
          <p:nvPr/>
        </p:nvSpPr>
        <p:spPr>
          <a:xfrm>
            <a:off x="570040" y="351219"/>
            <a:ext cx="127245" cy="127245"/>
          </a:xfrm>
          <a:prstGeom prst="ellipse">
            <a:avLst/>
          </a:prstGeom>
          <a:solidFill>
            <a:srgbClr val="F6C30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3" name="Google Shape;503;p22"/>
          <p:cNvSpPr txBox="1"/>
          <p:nvPr/>
        </p:nvSpPr>
        <p:spPr>
          <a:xfrm>
            <a:off x="10268300" y="268808"/>
            <a:ext cx="1438215" cy="2920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02 내 여행 등록_1</a:t>
            </a:r>
            <a:endParaRPr/>
          </a:p>
        </p:txBody>
      </p:sp>
      <p:pic>
        <p:nvPicPr>
          <p:cNvPr descr="A screenshot of a website&#10;&#10;Description automatically generated" id="504" name="Google Shape;504;p22"/>
          <p:cNvPicPr preferRelativeResize="0"/>
          <p:nvPr/>
        </p:nvPicPr>
        <p:blipFill rotWithShape="1">
          <a:blip r:embed="rId3">
            <a:alphaModFix/>
          </a:blip>
          <a:srcRect b="45150" l="19340" r="46378" t="26327"/>
          <a:stretch/>
        </p:blipFill>
        <p:spPr>
          <a:xfrm>
            <a:off x="476591" y="984342"/>
            <a:ext cx="4269589" cy="388785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screenshot of a website&#10;&#10;Description automatically generated" id="505" name="Google Shape;505;p22"/>
          <p:cNvPicPr preferRelativeResize="0"/>
          <p:nvPr/>
        </p:nvPicPr>
        <p:blipFill rotWithShape="1">
          <a:blip r:embed="rId4">
            <a:alphaModFix/>
          </a:blip>
          <a:srcRect b="38144" l="19906" r="15518" t="26910"/>
          <a:stretch/>
        </p:blipFill>
        <p:spPr>
          <a:xfrm>
            <a:off x="5222771" y="984198"/>
            <a:ext cx="6564580" cy="388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06" name="Google Shape;506;p22"/>
          <p:cNvSpPr txBox="1"/>
          <p:nvPr/>
        </p:nvSpPr>
        <p:spPr>
          <a:xfrm>
            <a:off x="476591" y="683801"/>
            <a:ext cx="2363147" cy="2768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/dreamjourney/mypage/addjourney</a:t>
            </a:r>
            <a:endParaRPr sz="11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7" name="Google Shape;507;p22"/>
          <p:cNvSpPr txBox="1"/>
          <p:nvPr/>
        </p:nvSpPr>
        <p:spPr>
          <a:xfrm>
            <a:off x="476591" y="5041174"/>
            <a:ext cx="246413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새 여행 등록 초기 화면 </a:t>
            </a:r>
            <a:endParaRPr b="1" sz="1800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508" name="Google Shape;508;p22"/>
          <p:cNvSpPr txBox="1"/>
          <p:nvPr/>
        </p:nvSpPr>
        <p:spPr>
          <a:xfrm>
            <a:off x="5222771" y="5041174"/>
            <a:ext cx="261321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여행 시작일 입력 후 화면</a:t>
            </a:r>
            <a:endParaRPr b="1" sz="1800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509" name="Google Shape;509;p22"/>
          <p:cNvSpPr txBox="1"/>
          <p:nvPr/>
        </p:nvSpPr>
        <p:spPr>
          <a:xfrm>
            <a:off x="476591" y="5399712"/>
            <a:ext cx="3760838" cy="65383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3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DatePicker 라이브러리</a:t>
            </a:r>
            <a:r>
              <a:rPr lang="ko-KR" sz="13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rPr>
              <a:t>를 통한 여행 시작일 선택 구현</a:t>
            </a:r>
            <a:endParaRPr sz="1300">
              <a:solidFill>
                <a:srgbClr val="0C0C0C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3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카카오맵 API</a:t>
            </a:r>
            <a:r>
              <a:rPr lang="ko-KR" sz="13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rPr>
              <a:t>를 활용한 지도 출력</a:t>
            </a:r>
            <a:endParaRPr sz="1300">
              <a:solidFill>
                <a:srgbClr val="0C0C0C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10" name="Google Shape;510;p22"/>
          <p:cNvSpPr txBox="1"/>
          <p:nvPr/>
        </p:nvSpPr>
        <p:spPr>
          <a:xfrm>
            <a:off x="5222771" y="5399711"/>
            <a:ext cx="4563878" cy="65383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3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여행 종료일 </a:t>
            </a:r>
            <a:r>
              <a:rPr lang="ko-KR" sz="13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rPr>
              <a:t>선택창 생성</a:t>
            </a:r>
            <a:endParaRPr sz="1300">
              <a:solidFill>
                <a:srgbClr val="0C0C0C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3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여행 시작일에 맞춘 DAY  1 </a:t>
            </a:r>
            <a:r>
              <a:rPr lang="ko-KR" sz="13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rPr>
              <a:t>장소/메모 추가/작성 화면 동적으로 생성</a:t>
            </a:r>
            <a:endParaRPr sz="1300">
              <a:solidFill>
                <a:srgbClr val="0C0C0C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23"/>
          <p:cNvSpPr/>
          <p:nvPr/>
        </p:nvSpPr>
        <p:spPr>
          <a:xfrm>
            <a:off x="-203337" y="0"/>
            <a:ext cx="7560472" cy="68580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7" name="Google Shape;517;p23"/>
          <p:cNvSpPr txBox="1"/>
          <p:nvPr/>
        </p:nvSpPr>
        <p:spPr>
          <a:xfrm>
            <a:off x="707827" y="268808"/>
            <a:ext cx="623889" cy="2920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2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내 여행</a:t>
            </a:r>
            <a:endParaRPr b="1" sz="12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18" name="Google Shape;518;p23"/>
          <p:cNvSpPr/>
          <p:nvPr/>
        </p:nvSpPr>
        <p:spPr>
          <a:xfrm>
            <a:off x="570040" y="351219"/>
            <a:ext cx="127245" cy="127245"/>
          </a:xfrm>
          <a:prstGeom prst="ellipse">
            <a:avLst/>
          </a:prstGeom>
          <a:solidFill>
            <a:srgbClr val="F6C30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9" name="Google Shape;519;p23"/>
          <p:cNvSpPr txBox="1"/>
          <p:nvPr/>
        </p:nvSpPr>
        <p:spPr>
          <a:xfrm>
            <a:off x="10268300" y="268808"/>
            <a:ext cx="1438215" cy="2920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02 내 여행 등록_2</a:t>
            </a:r>
            <a:endParaRPr/>
          </a:p>
        </p:txBody>
      </p:sp>
      <p:pic>
        <p:nvPicPr>
          <p:cNvPr descr="A screenshot of a website&#10;&#10;Description automatically generated" id="520" name="Google Shape;520;p23"/>
          <p:cNvPicPr preferRelativeResize="0"/>
          <p:nvPr/>
        </p:nvPicPr>
        <p:blipFill rotWithShape="1">
          <a:blip r:embed="rId3">
            <a:alphaModFix/>
          </a:blip>
          <a:srcRect b="28609" l="19428" r="14709" t="25714"/>
          <a:stretch/>
        </p:blipFill>
        <p:spPr>
          <a:xfrm>
            <a:off x="368105" y="886670"/>
            <a:ext cx="6880544" cy="538304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1" name="Google Shape;521;p23"/>
          <p:cNvGrpSpPr/>
          <p:nvPr/>
        </p:nvGrpSpPr>
        <p:grpSpPr>
          <a:xfrm>
            <a:off x="7582028" y="3043282"/>
            <a:ext cx="4241867" cy="1069818"/>
            <a:chOff x="7517397" y="3173549"/>
            <a:chExt cx="4241867" cy="1069818"/>
          </a:xfrm>
        </p:grpSpPr>
        <p:sp>
          <p:nvSpPr>
            <p:cNvPr id="522" name="Google Shape;522;p23"/>
            <p:cNvSpPr txBox="1"/>
            <p:nvPr/>
          </p:nvSpPr>
          <p:spPr>
            <a:xfrm>
              <a:off x="7517397" y="3173549"/>
              <a:ext cx="2613216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여행 종료일 입력 후 화면 </a:t>
              </a:r>
              <a:endParaRPr b="1" sz="1800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endParaRPr>
            </a:p>
          </p:txBody>
        </p:sp>
        <p:sp>
          <p:nvSpPr>
            <p:cNvPr id="523" name="Google Shape;523;p23"/>
            <p:cNvSpPr txBox="1"/>
            <p:nvPr/>
          </p:nvSpPr>
          <p:spPr>
            <a:xfrm>
              <a:off x="7517397" y="3589534"/>
              <a:ext cx="4241867" cy="65383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300">
                  <a:solidFill>
                    <a:srgbClr val="F6C30A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여행 종료일에 맞춰 </a:t>
              </a:r>
              <a:r>
                <a:rPr lang="ko-KR" sz="1300">
                  <a:solidFill>
                    <a:srgbClr val="0C0C0C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날짜/일차 행 및 장소/메모 추가 행 생성</a:t>
              </a:r>
              <a:endParaRPr sz="13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300">
                  <a:solidFill>
                    <a:srgbClr val="F6C30A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각 + 버튼 입력 시 </a:t>
              </a:r>
              <a:r>
                <a:rPr lang="ko-KR" sz="1300">
                  <a:solidFill>
                    <a:srgbClr val="0C0C0C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클릭된 행 하단에 새로운 행 생성</a:t>
              </a:r>
              <a:endParaRPr sz="13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524" name="Google Shape;524;p23"/>
          <p:cNvSpPr txBox="1"/>
          <p:nvPr/>
        </p:nvSpPr>
        <p:spPr>
          <a:xfrm>
            <a:off x="476591" y="683801"/>
            <a:ext cx="2363147" cy="2768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/dreamjourney/mypage/addjourney</a:t>
            </a:r>
            <a:endParaRPr sz="11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24"/>
          <p:cNvSpPr/>
          <p:nvPr/>
        </p:nvSpPr>
        <p:spPr>
          <a:xfrm>
            <a:off x="-203337" y="0"/>
            <a:ext cx="7560472" cy="68580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1" name="Google Shape;531;p24"/>
          <p:cNvSpPr txBox="1"/>
          <p:nvPr/>
        </p:nvSpPr>
        <p:spPr>
          <a:xfrm>
            <a:off x="707827" y="268808"/>
            <a:ext cx="623889" cy="2920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2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내 여행</a:t>
            </a:r>
            <a:endParaRPr b="1" sz="12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32" name="Google Shape;532;p24"/>
          <p:cNvSpPr/>
          <p:nvPr/>
        </p:nvSpPr>
        <p:spPr>
          <a:xfrm>
            <a:off x="570040" y="351219"/>
            <a:ext cx="127245" cy="127245"/>
          </a:xfrm>
          <a:prstGeom prst="ellipse">
            <a:avLst/>
          </a:prstGeom>
          <a:solidFill>
            <a:srgbClr val="F6C30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3" name="Google Shape;533;p24"/>
          <p:cNvSpPr txBox="1"/>
          <p:nvPr/>
        </p:nvSpPr>
        <p:spPr>
          <a:xfrm>
            <a:off x="10268300" y="268808"/>
            <a:ext cx="1438215" cy="2920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02 내 여행 등록_3</a:t>
            </a:r>
            <a:endParaRPr/>
          </a:p>
        </p:txBody>
      </p:sp>
      <p:grpSp>
        <p:nvGrpSpPr>
          <p:cNvPr id="534" name="Google Shape;534;p24"/>
          <p:cNvGrpSpPr/>
          <p:nvPr/>
        </p:nvGrpSpPr>
        <p:grpSpPr>
          <a:xfrm>
            <a:off x="7582028" y="3930028"/>
            <a:ext cx="3826689" cy="1970065"/>
            <a:chOff x="7517397" y="3173549"/>
            <a:chExt cx="3826689" cy="1970065"/>
          </a:xfrm>
        </p:grpSpPr>
        <p:sp>
          <p:nvSpPr>
            <p:cNvPr id="535" name="Google Shape;535;p24"/>
            <p:cNvSpPr txBox="1"/>
            <p:nvPr/>
          </p:nvSpPr>
          <p:spPr>
            <a:xfrm>
              <a:off x="7517397" y="3173549"/>
              <a:ext cx="1579278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일정 입력 화면</a:t>
              </a:r>
              <a:endParaRPr b="1" sz="1800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endParaRPr>
            </a:p>
          </p:txBody>
        </p:sp>
        <p:sp>
          <p:nvSpPr>
            <p:cNvPr id="536" name="Google Shape;536;p24"/>
            <p:cNvSpPr txBox="1"/>
            <p:nvPr/>
          </p:nvSpPr>
          <p:spPr>
            <a:xfrm>
              <a:off x="7517397" y="3589534"/>
              <a:ext cx="3826689" cy="155408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300">
                  <a:solidFill>
                    <a:srgbClr val="F6C30A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검색 버튼 클릭 시 </a:t>
              </a:r>
              <a:r>
                <a:rPr lang="ko-KR" sz="1300">
                  <a:solidFill>
                    <a:srgbClr val="0C0C0C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장소 검색 가능한 새 창 생성</a:t>
              </a:r>
              <a:endParaRPr sz="13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300">
                  <a:solidFill>
                    <a:srgbClr val="0C0C0C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특정 장소명 또는 지역 + 키워드(e.g. 부산 맛집) 검색 가능</a:t>
              </a:r>
              <a:endParaRPr sz="13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300">
                  <a:solidFill>
                    <a:srgbClr val="F6C30A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주소 클릭 시 </a:t>
              </a:r>
              <a:r>
                <a:rPr lang="ko-KR" sz="1300">
                  <a:solidFill>
                    <a:srgbClr val="0C0C0C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해당하는 장소명 및 장소 데이터 기입</a:t>
              </a:r>
              <a:endParaRPr sz="13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300">
                  <a:solidFill>
                    <a:srgbClr val="F6C30A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각 + 버튼 클릭 시 </a:t>
              </a:r>
              <a:r>
                <a:rPr lang="ko-KR" sz="1300">
                  <a:solidFill>
                    <a:srgbClr val="0C0C0C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클릭된 행 하단에 새로운 행 생성</a:t>
              </a:r>
              <a:endParaRPr sz="13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537" name="Google Shape;537;p24"/>
          <p:cNvSpPr txBox="1"/>
          <p:nvPr/>
        </p:nvSpPr>
        <p:spPr>
          <a:xfrm>
            <a:off x="476591" y="683801"/>
            <a:ext cx="2363147" cy="2768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/dreamjourney/mypage/addjourney</a:t>
            </a:r>
            <a:endParaRPr sz="11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screenshot of a website&#10;&#10;Description automatically generated" id="538" name="Google Shape;538;p24"/>
          <p:cNvPicPr preferRelativeResize="0"/>
          <p:nvPr/>
        </p:nvPicPr>
        <p:blipFill rotWithShape="1">
          <a:blip r:embed="rId3">
            <a:alphaModFix/>
          </a:blip>
          <a:srcRect b="27737" l="19477" r="15058" t="24880"/>
          <a:stretch/>
        </p:blipFill>
        <p:spPr>
          <a:xfrm>
            <a:off x="385675" y="905330"/>
            <a:ext cx="6761574" cy="573796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screenshot of a map&#10;&#10;Description automatically generated" id="539" name="Google Shape;539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68097" y="884196"/>
            <a:ext cx="4101194" cy="2568879"/>
          </a:xfrm>
          <a:prstGeom prst="rect">
            <a:avLst/>
          </a:prstGeom>
          <a:noFill/>
          <a:ln cap="flat" cmpd="sng" w="63500">
            <a:solidFill>
              <a:srgbClr val="F6C30A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540" name="Google Shape;540;p24"/>
          <p:cNvCxnSpPr/>
          <p:nvPr/>
        </p:nvCxnSpPr>
        <p:spPr>
          <a:xfrm flipH="1" rot="10800000">
            <a:off x="3576899" y="2929180"/>
            <a:ext cx="2766305" cy="1198320"/>
          </a:xfrm>
          <a:prstGeom prst="straightConnector1">
            <a:avLst/>
          </a:prstGeom>
          <a:noFill/>
          <a:ln cap="flat" cmpd="sng" w="25400">
            <a:solidFill>
              <a:srgbClr val="F6C30A"/>
            </a:solidFill>
            <a:prstDash val="solid"/>
            <a:miter lim="800000"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25"/>
          <p:cNvSpPr txBox="1"/>
          <p:nvPr/>
        </p:nvSpPr>
        <p:spPr>
          <a:xfrm>
            <a:off x="707827" y="268808"/>
            <a:ext cx="623889" cy="2920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2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내 여행</a:t>
            </a:r>
            <a:endParaRPr b="1" sz="12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47" name="Google Shape;547;p25"/>
          <p:cNvSpPr/>
          <p:nvPr/>
        </p:nvSpPr>
        <p:spPr>
          <a:xfrm>
            <a:off x="570040" y="351219"/>
            <a:ext cx="127245" cy="127245"/>
          </a:xfrm>
          <a:prstGeom prst="ellipse">
            <a:avLst/>
          </a:prstGeom>
          <a:solidFill>
            <a:srgbClr val="F6C30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8" name="Google Shape;548;p25"/>
          <p:cNvSpPr txBox="1"/>
          <p:nvPr/>
        </p:nvSpPr>
        <p:spPr>
          <a:xfrm>
            <a:off x="10268300" y="268808"/>
            <a:ext cx="1438215" cy="2920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02 내 여행 등록_3</a:t>
            </a:r>
            <a:endParaRPr/>
          </a:p>
        </p:txBody>
      </p:sp>
      <p:pic>
        <p:nvPicPr>
          <p:cNvPr id="549" name="Google Shape;549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0040" y="1638495"/>
            <a:ext cx="4552466" cy="3013732"/>
          </a:xfrm>
          <a:prstGeom prst="rect">
            <a:avLst/>
          </a:prstGeom>
          <a:noFill/>
          <a:ln cap="flat" cmpd="sng" w="38100">
            <a:solidFill>
              <a:srgbClr val="F3D03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50" name="Google Shape;550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71465" y="1638495"/>
            <a:ext cx="5181459" cy="4549321"/>
          </a:xfrm>
          <a:prstGeom prst="rect">
            <a:avLst/>
          </a:prstGeom>
          <a:noFill/>
          <a:ln>
            <a:noFill/>
          </a:ln>
        </p:spPr>
      </p:pic>
      <p:sp>
        <p:nvSpPr>
          <p:cNvPr id="551" name="Google Shape;551;p25"/>
          <p:cNvSpPr txBox="1"/>
          <p:nvPr/>
        </p:nvSpPr>
        <p:spPr>
          <a:xfrm>
            <a:off x="697285" y="985821"/>
            <a:ext cx="298831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지도-좌표 변환하는 객체 생성</a:t>
            </a:r>
            <a:endParaRPr b="1" sz="1800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552" name="Google Shape;552;p25"/>
          <p:cNvSpPr txBox="1"/>
          <p:nvPr/>
        </p:nvSpPr>
        <p:spPr>
          <a:xfrm>
            <a:off x="5871465" y="985821"/>
            <a:ext cx="512832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이전에 생성된 마커 존재할 경우 마커 사이 선 그리기</a:t>
            </a:r>
            <a:endParaRPr b="1" sz="1800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26"/>
          <p:cNvSpPr/>
          <p:nvPr/>
        </p:nvSpPr>
        <p:spPr>
          <a:xfrm>
            <a:off x="7175241" y="0"/>
            <a:ext cx="5014197" cy="68580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9" name="Google Shape;559;p26"/>
          <p:cNvSpPr txBox="1"/>
          <p:nvPr/>
        </p:nvSpPr>
        <p:spPr>
          <a:xfrm>
            <a:off x="707827" y="268808"/>
            <a:ext cx="623889" cy="2920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2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내 여행</a:t>
            </a:r>
            <a:endParaRPr b="1" sz="12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60" name="Google Shape;560;p26"/>
          <p:cNvSpPr/>
          <p:nvPr/>
        </p:nvSpPr>
        <p:spPr>
          <a:xfrm>
            <a:off x="570040" y="351219"/>
            <a:ext cx="127245" cy="127245"/>
          </a:xfrm>
          <a:prstGeom prst="ellipse">
            <a:avLst/>
          </a:prstGeom>
          <a:solidFill>
            <a:srgbClr val="F6C30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1" name="Google Shape;561;p26"/>
          <p:cNvSpPr txBox="1"/>
          <p:nvPr/>
        </p:nvSpPr>
        <p:spPr>
          <a:xfrm>
            <a:off x="10268300" y="268808"/>
            <a:ext cx="1438215" cy="2920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02 내 여행 등록_3</a:t>
            </a:r>
            <a:endParaRPr/>
          </a:p>
        </p:txBody>
      </p:sp>
      <p:pic>
        <p:nvPicPr>
          <p:cNvPr id="562" name="Google Shape;562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0040" y="1070343"/>
            <a:ext cx="5199484" cy="5474314"/>
          </a:xfrm>
          <a:prstGeom prst="rect">
            <a:avLst/>
          </a:prstGeom>
          <a:noFill/>
          <a:ln>
            <a:noFill/>
          </a:ln>
        </p:spPr>
      </p:pic>
      <p:sp>
        <p:nvSpPr>
          <p:cNvPr id="563" name="Google Shape;563;p26"/>
          <p:cNvSpPr/>
          <p:nvPr/>
        </p:nvSpPr>
        <p:spPr>
          <a:xfrm>
            <a:off x="697285" y="4189444"/>
            <a:ext cx="4929074" cy="1110344"/>
          </a:xfrm>
          <a:prstGeom prst="rect">
            <a:avLst/>
          </a:prstGeom>
          <a:noFill/>
          <a:ln cap="flat" cmpd="sng" w="38100">
            <a:solidFill>
              <a:srgbClr val="F3D0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4" name="Google Shape;564;p26"/>
          <p:cNvSpPr txBox="1"/>
          <p:nvPr/>
        </p:nvSpPr>
        <p:spPr>
          <a:xfrm>
            <a:off x="7701439" y="985821"/>
            <a:ext cx="298511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Map 팝업을 열어서 장소 선택</a:t>
            </a:r>
            <a:endParaRPr b="1" sz="1800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565" name="Google Shape;565;p26"/>
          <p:cNvSpPr txBox="1"/>
          <p:nvPr/>
        </p:nvSpPr>
        <p:spPr>
          <a:xfrm>
            <a:off x="7701439" y="1401806"/>
            <a:ext cx="3267241" cy="65383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300">
                <a:solidFill>
                  <a:srgbClr val="F6C30A"/>
                </a:solidFill>
                <a:latin typeface="Malgun Gothic"/>
                <a:ea typeface="Malgun Gothic"/>
                <a:cs typeface="Malgun Gothic"/>
                <a:sym typeface="Malgun Gothic"/>
              </a:rPr>
              <a:t>날짜 버튼을 클릭해 </a:t>
            </a:r>
            <a:r>
              <a:rPr lang="ko-KR" sz="13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rPr>
              <a:t>해당 날짜 일정 조회 가능</a:t>
            </a:r>
            <a:endParaRPr sz="1300">
              <a:solidFill>
                <a:srgbClr val="0C0C0C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rPr>
              <a:t>날짜 변경 시 이전 날짜에서 조회된 마커 초기화</a:t>
            </a:r>
            <a:endParaRPr sz="1300">
              <a:solidFill>
                <a:srgbClr val="0C0C0C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566" name="Google Shape;566;p26"/>
          <p:cNvCxnSpPr>
            <a:stCxn id="563" idx="3"/>
          </p:cNvCxnSpPr>
          <p:nvPr/>
        </p:nvCxnSpPr>
        <p:spPr>
          <a:xfrm>
            <a:off x="5626359" y="4744616"/>
            <a:ext cx="1548900" cy="0"/>
          </a:xfrm>
          <a:prstGeom prst="straightConnector1">
            <a:avLst/>
          </a:prstGeom>
          <a:noFill/>
          <a:ln cap="flat" cmpd="sng" w="38100">
            <a:solidFill>
              <a:srgbClr val="F3D03F"/>
            </a:solidFill>
            <a:prstDash val="solid"/>
            <a:miter lim="800000"/>
            <a:headEnd len="sm" w="sm" type="none"/>
            <a:tailEnd len="med" w="med" type="triangle"/>
          </a:ln>
        </p:spPr>
      </p:cxnSp>
      <p:pic>
        <p:nvPicPr>
          <p:cNvPr id="567" name="Google Shape;567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63984" y="2088400"/>
            <a:ext cx="4436709" cy="1588342"/>
          </a:xfrm>
          <a:prstGeom prst="rect">
            <a:avLst/>
          </a:prstGeom>
          <a:noFill/>
          <a:ln cap="flat" cmpd="sng" w="38100">
            <a:solidFill>
              <a:srgbClr val="F3D03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68" name="Google Shape;568;p26"/>
          <p:cNvSpPr txBox="1"/>
          <p:nvPr/>
        </p:nvSpPr>
        <p:spPr>
          <a:xfrm>
            <a:off x="7701439" y="4280936"/>
            <a:ext cx="3882794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인포 윈도우로 장소 설명 표시 </a:t>
            </a:r>
            <a:endParaRPr b="1"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&amp;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결과값으로 받은 위치로 지도 중심 이동</a:t>
            </a:r>
            <a:endParaRPr b="1" sz="1800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27"/>
          <p:cNvSpPr/>
          <p:nvPr/>
        </p:nvSpPr>
        <p:spPr>
          <a:xfrm>
            <a:off x="-203337" y="0"/>
            <a:ext cx="7560472" cy="68580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5" name="Google Shape;575;p27"/>
          <p:cNvSpPr txBox="1"/>
          <p:nvPr/>
        </p:nvSpPr>
        <p:spPr>
          <a:xfrm>
            <a:off x="707827" y="268808"/>
            <a:ext cx="623889" cy="2920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2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내 여행</a:t>
            </a:r>
            <a:endParaRPr b="1" sz="12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76" name="Google Shape;576;p27"/>
          <p:cNvSpPr/>
          <p:nvPr/>
        </p:nvSpPr>
        <p:spPr>
          <a:xfrm>
            <a:off x="570040" y="351219"/>
            <a:ext cx="127245" cy="127245"/>
          </a:xfrm>
          <a:prstGeom prst="ellipse">
            <a:avLst/>
          </a:prstGeom>
          <a:solidFill>
            <a:srgbClr val="F6C30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7" name="Google Shape;577;p27"/>
          <p:cNvSpPr txBox="1"/>
          <p:nvPr/>
        </p:nvSpPr>
        <p:spPr>
          <a:xfrm>
            <a:off x="10268300" y="268808"/>
            <a:ext cx="1438215" cy="2920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02 내 여행 등록_4</a:t>
            </a:r>
            <a:endParaRPr/>
          </a:p>
        </p:txBody>
      </p:sp>
      <p:grpSp>
        <p:nvGrpSpPr>
          <p:cNvPr id="578" name="Google Shape;578;p27"/>
          <p:cNvGrpSpPr/>
          <p:nvPr/>
        </p:nvGrpSpPr>
        <p:grpSpPr>
          <a:xfrm>
            <a:off x="7701439" y="1791174"/>
            <a:ext cx="3267241" cy="1069818"/>
            <a:chOff x="7517397" y="3173549"/>
            <a:chExt cx="3267241" cy="1069818"/>
          </a:xfrm>
        </p:grpSpPr>
        <p:sp>
          <p:nvSpPr>
            <p:cNvPr id="579" name="Google Shape;579;p27"/>
            <p:cNvSpPr txBox="1"/>
            <p:nvPr/>
          </p:nvSpPr>
          <p:spPr>
            <a:xfrm>
              <a:off x="7517397" y="3173549"/>
              <a:ext cx="1641796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등록 완료 화면</a:t>
              </a:r>
              <a:endParaRPr b="1" sz="1800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endParaRPr>
            </a:p>
          </p:txBody>
        </p:sp>
        <p:sp>
          <p:nvSpPr>
            <p:cNvPr id="580" name="Google Shape;580;p27"/>
            <p:cNvSpPr txBox="1"/>
            <p:nvPr/>
          </p:nvSpPr>
          <p:spPr>
            <a:xfrm>
              <a:off x="7517397" y="3589534"/>
              <a:ext cx="3267241" cy="65383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300">
                  <a:solidFill>
                    <a:srgbClr val="F6C30A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날짜 버튼을 클릭해 </a:t>
              </a:r>
              <a:r>
                <a:rPr lang="ko-KR" sz="1300">
                  <a:solidFill>
                    <a:srgbClr val="0C0C0C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해당 날짜 일정 조회 가능</a:t>
              </a:r>
              <a:endParaRPr sz="13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300">
                  <a:solidFill>
                    <a:srgbClr val="0C0C0C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날짜 변경 시 이전 날짜에서 조회된 마커 초기화</a:t>
              </a:r>
              <a:endParaRPr sz="13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descr="A screenshot of a website&#10;&#10;Description automatically generated" id="581" name="Google Shape;581;p27"/>
          <p:cNvPicPr preferRelativeResize="0"/>
          <p:nvPr/>
        </p:nvPicPr>
        <p:blipFill rotWithShape="1">
          <a:blip r:embed="rId3">
            <a:alphaModFix/>
          </a:blip>
          <a:srcRect b="28831" l="19304" r="16039" t="26492"/>
          <a:stretch/>
        </p:blipFill>
        <p:spPr>
          <a:xfrm>
            <a:off x="394188" y="864163"/>
            <a:ext cx="6739959" cy="509689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screenshot of a website&#10;&#10;Description automatically generated" id="582" name="Google Shape;582;p27"/>
          <p:cNvPicPr preferRelativeResize="0"/>
          <p:nvPr/>
        </p:nvPicPr>
        <p:blipFill rotWithShape="1">
          <a:blip r:embed="rId4">
            <a:alphaModFix/>
          </a:blip>
          <a:srcRect b="61408" l="17375" r="34162" t="24053"/>
          <a:stretch/>
        </p:blipFill>
        <p:spPr>
          <a:xfrm>
            <a:off x="6437928" y="3740107"/>
            <a:ext cx="5268587" cy="1554079"/>
          </a:xfrm>
          <a:prstGeom prst="rect">
            <a:avLst/>
          </a:prstGeom>
          <a:noFill/>
          <a:ln cap="flat" cmpd="sng" w="63500">
            <a:solidFill>
              <a:srgbClr val="F6C30A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83" name="Google Shape;583;p27"/>
          <p:cNvSpPr/>
          <p:nvPr/>
        </p:nvSpPr>
        <p:spPr>
          <a:xfrm>
            <a:off x="7134147" y="3989450"/>
            <a:ext cx="297543" cy="304800"/>
          </a:xfrm>
          <a:prstGeom prst="ellipse">
            <a:avLst/>
          </a:prstGeom>
          <a:noFill/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4" name="Google Shape;584;p27"/>
          <p:cNvSpPr/>
          <p:nvPr/>
        </p:nvSpPr>
        <p:spPr>
          <a:xfrm>
            <a:off x="11139713" y="4252684"/>
            <a:ext cx="297543" cy="304800"/>
          </a:xfrm>
          <a:prstGeom prst="ellipse">
            <a:avLst/>
          </a:prstGeom>
          <a:noFill/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5" name="Google Shape;585;p27"/>
          <p:cNvSpPr txBox="1"/>
          <p:nvPr/>
        </p:nvSpPr>
        <p:spPr>
          <a:xfrm>
            <a:off x="7701439" y="5577813"/>
            <a:ext cx="3512500" cy="3537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300">
                <a:solidFill>
                  <a:srgbClr val="F6C30A"/>
                </a:solidFill>
                <a:latin typeface="Malgun Gothic"/>
                <a:ea typeface="Malgun Gothic"/>
                <a:cs typeface="Malgun Gothic"/>
                <a:sym typeface="Malgun Gothic"/>
              </a:rPr>
              <a:t>글이 공유될 시 </a:t>
            </a:r>
            <a:r>
              <a:rPr lang="ko-KR" sz="13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rPr>
              <a:t>열린 자물쇠 표기, 추천 수 조회 가능</a:t>
            </a:r>
            <a:endParaRPr sz="1300">
              <a:solidFill>
                <a:srgbClr val="0C0C0C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86" name="Google Shape;586;p27"/>
          <p:cNvSpPr txBox="1"/>
          <p:nvPr/>
        </p:nvSpPr>
        <p:spPr>
          <a:xfrm>
            <a:off x="476591" y="683801"/>
            <a:ext cx="3230372" cy="2768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/dreamjourney/mypage/viewjourney?trip_seq=42</a:t>
            </a:r>
            <a:endParaRPr sz="11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28"/>
          <p:cNvSpPr/>
          <p:nvPr/>
        </p:nvSpPr>
        <p:spPr>
          <a:xfrm>
            <a:off x="0" y="3542881"/>
            <a:ext cx="12192000" cy="3315118"/>
          </a:xfrm>
          <a:prstGeom prst="rect">
            <a:avLst/>
          </a:prstGeom>
          <a:solidFill>
            <a:srgbClr val="F6C30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93" name="Google Shape;593;p28"/>
          <p:cNvGrpSpPr/>
          <p:nvPr/>
        </p:nvGrpSpPr>
        <p:grpSpPr>
          <a:xfrm>
            <a:off x="476591" y="683800"/>
            <a:ext cx="11320548" cy="276808"/>
            <a:chOff x="444079" y="1135217"/>
            <a:chExt cx="11320548" cy="276808"/>
          </a:xfrm>
        </p:grpSpPr>
        <p:sp>
          <p:nvSpPr>
            <p:cNvPr id="594" name="Google Shape;594;p28"/>
            <p:cNvSpPr txBox="1"/>
            <p:nvPr/>
          </p:nvSpPr>
          <p:spPr>
            <a:xfrm>
              <a:off x="444079" y="1135218"/>
              <a:ext cx="2714205" cy="27680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100">
                  <a:solidFill>
                    <a:srgbClr val="7F7F7F"/>
                  </a:solidFill>
                  <a:latin typeface="Arial"/>
                  <a:ea typeface="Arial"/>
                  <a:cs typeface="Arial"/>
                  <a:sym typeface="Arial"/>
                </a:rPr>
                <a:t>/dreamjourney/mypage/mypage_reserve</a:t>
              </a:r>
              <a:endParaRPr sz="11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5" name="Google Shape;595;p28"/>
            <p:cNvSpPr txBox="1"/>
            <p:nvPr/>
          </p:nvSpPr>
          <p:spPr>
            <a:xfrm>
              <a:off x="6278830" y="1135217"/>
              <a:ext cx="5485797" cy="27680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100">
                  <a:solidFill>
                    <a:srgbClr val="7F7F7F"/>
                  </a:solidFill>
                  <a:latin typeface="Arial"/>
                  <a:ea typeface="Arial"/>
                  <a:cs typeface="Arial"/>
                  <a:sym typeface="Arial"/>
                </a:rPr>
                <a:t>/dreamjourney/mypage/ed/dreamjourney/mypage/mypage_reserve_view?pay_seq=3</a:t>
              </a:r>
              <a:endParaRPr sz="11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96" name="Google Shape;596;p28"/>
          <p:cNvSpPr/>
          <p:nvPr/>
        </p:nvSpPr>
        <p:spPr>
          <a:xfrm>
            <a:off x="10720743" y="3634765"/>
            <a:ext cx="929640" cy="457200"/>
          </a:xfrm>
          <a:prstGeom prst="roundRect">
            <a:avLst>
              <a:gd fmla="val 16667" name="adj"/>
            </a:avLst>
          </a:prstGeom>
          <a:noFill/>
          <a:ln cap="flat" cmpd="sng" w="22225">
            <a:solidFill>
              <a:srgbClr val="F6C30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97" name="Google Shape;597;p28"/>
          <p:cNvGrpSpPr/>
          <p:nvPr/>
        </p:nvGrpSpPr>
        <p:grpSpPr>
          <a:xfrm>
            <a:off x="476591" y="4661031"/>
            <a:ext cx="5482591" cy="1286679"/>
            <a:chOff x="476591" y="4449584"/>
            <a:chExt cx="5482591" cy="1286679"/>
          </a:xfrm>
        </p:grpSpPr>
        <p:sp>
          <p:nvSpPr>
            <p:cNvPr id="598" name="Google Shape;598;p28"/>
            <p:cNvSpPr txBox="1"/>
            <p:nvPr/>
          </p:nvSpPr>
          <p:spPr>
            <a:xfrm>
              <a:off x="476591" y="4449584"/>
              <a:ext cx="4007828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카테고리별 예매 내역 조회 및 예약 취소</a:t>
              </a:r>
              <a:endParaRPr b="1" sz="1800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endParaRPr>
            </a:p>
          </p:txBody>
        </p:sp>
        <p:sp>
          <p:nvSpPr>
            <p:cNvPr id="599" name="Google Shape;599;p28"/>
            <p:cNvSpPr txBox="1"/>
            <p:nvPr/>
          </p:nvSpPr>
          <p:spPr>
            <a:xfrm>
              <a:off x="476591" y="4947393"/>
              <a:ext cx="5482591" cy="78887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3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상세보기 버튼 클릭 시 </a:t>
              </a:r>
              <a:r>
                <a:rPr lang="ko-KR" sz="1300">
                  <a:solidFill>
                    <a:srgbClr val="0C0C0C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예약일, 결제 정보 등을 조회할 수 있는 상세 조회 화면 출력</a:t>
              </a:r>
              <a:endParaRPr sz="13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3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예약 취소 버튼 클릭 시 </a:t>
              </a:r>
              <a:r>
                <a:rPr lang="ko-KR" sz="1300">
                  <a:solidFill>
                    <a:srgbClr val="0C0C0C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예약 취소 처리</a:t>
              </a:r>
              <a:endParaRPr sz="13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600" name="Google Shape;600;p28"/>
          <p:cNvSpPr txBox="1"/>
          <p:nvPr/>
        </p:nvSpPr>
        <p:spPr>
          <a:xfrm>
            <a:off x="707827" y="268808"/>
            <a:ext cx="893193" cy="2920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2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내 예매내역</a:t>
            </a:r>
            <a:endParaRPr b="1" sz="12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01" name="Google Shape;601;p28"/>
          <p:cNvSpPr/>
          <p:nvPr/>
        </p:nvSpPr>
        <p:spPr>
          <a:xfrm>
            <a:off x="570040" y="351219"/>
            <a:ext cx="127245" cy="127245"/>
          </a:xfrm>
          <a:prstGeom prst="ellipse">
            <a:avLst/>
          </a:prstGeom>
          <a:solidFill>
            <a:srgbClr val="F6C30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2" name="Google Shape;602;p28"/>
          <p:cNvSpPr txBox="1"/>
          <p:nvPr/>
        </p:nvSpPr>
        <p:spPr>
          <a:xfrm>
            <a:off x="10473485" y="268808"/>
            <a:ext cx="1233030" cy="2920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03 내 예매내역</a:t>
            </a:r>
            <a:endParaRPr sz="1200">
              <a:solidFill>
                <a:srgbClr val="7F7F7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A screenshot of a computer&#10;&#10;Description automatically generated" id="603" name="Google Shape;603;p28"/>
          <p:cNvPicPr preferRelativeResize="0"/>
          <p:nvPr/>
        </p:nvPicPr>
        <p:blipFill rotWithShape="1">
          <a:blip r:embed="rId3">
            <a:alphaModFix/>
          </a:blip>
          <a:srcRect b="21773" l="21620" r="3810" t="29886"/>
          <a:stretch/>
        </p:blipFill>
        <p:spPr>
          <a:xfrm>
            <a:off x="476591" y="973975"/>
            <a:ext cx="5425917" cy="3240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screenshot of a computer&#10;&#10;Description automatically generated" id="604" name="Google Shape;604;p28"/>
          <p:cNvPicPr preferRelativeResize="0"/>
          <p:nvPr/>
        </p:nvPicPr>
        <p:blipFill rotWithShape="1">
          <a:blip r:embed="rId4">
            <a:alphaModFix/>
          </a:blip>
          <a:srcRect b="21471" l="21535" r="4462" t="30114"/>
          <a:stretch/>
        </p:blipFill>
        <p:spPr>
          <a:xfrm>
            <a:off x="6311342" y="973975"/>
            <a:ext cx="5376320" cy="324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29"/>
          <p:cNvSpPr/>
          <p:nvPr/>
        </p:nvSpPr>
        <p:spPr>
          <a:xfrm>
            <a:off x="-203337" y="0"/>
            <a:ext cx="7560472" cy="68580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1" name="Google Shape;611;p29"/>
          <p:cNvSpPr txBox="1"/>
          <p:nvPr/>
        </p:nvSpPr>
        <p:spPr>
          <a:xfrm>
            <a:off x="707827" y="268808"/>
            <a:ext cx="758541" cy="2920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2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내 작성글</a:t>
            </a:r>
            <a:endParaRPr b="1" sz="12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12" name="Google Shape;612;p29"/>
          <p:cNvSpPr/>
          <p:nvPr/>
        </p:nvSpPr>
        <p:spPr>
          <a:xfrm>
            <a:off x="570040" y="351219"/>
            <a:ext cx="127245" cy="127245"/>
          </a:xfrm>
          <a:prstGeom prst="ellipse">
            <a:avLst/>
          </a:prstGeom>
          <a:solidFill>
            <a:srgbClr val="F6C30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3" name="Google Shape;613;p29"/>
          <p:cNvSpPr txBox="1"/>
          <p:nvPr/>
        </p:nvSpPr>
        <p:spPr>
          <a:xfrm>
            <a:off x="10627372" y="268808"/>
            <a:ext cx="1079143" cy="2920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04 내 작성글</a:t>
            </a:r>
            <a:endParaRPr sz="1200">
              <a:solidFill>
                <a:srgbClr val="7F7F7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614" name="Google Shape;614;p29"/>
          <p:cNvGrpSpPr/>
          <p:nvPr/>
        </p:nvGrpSpPr>
        <p:grpSpPr>
          <a:xfrm>
            <a:off x="7701438" y="2928597"/>
            <a:ext cx="3869970" cy="1069818"/>
            <a:chOff x="7517397" y="3173549"/>
            <a:chExt cx="3869970" cy="1069818"/>
          </a:xfrm>
        </p:grpSpPr>
        <p:sp>
          <p:nvSpPr>
            <p:cNvPr id="615" name="Google Shape;615;p29"/>
            <p:cNvSpPr txBox="1"/>
            <p:nvPr/>
          </p:nvSpPr>
          <p:spPr>
            <a:xfrm>
              <a:off x="7517397" y="3173549"/>
              <a:ext cx="2276585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작성글 목록 조회 화면</a:t>
              </a:r>
              <a:endParaRPr b="1" sz="1800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endParaRPr>
            </a:p>
          </p:txBody>
        </p:sp>
        <p:sp>
          <p:nvSpPr>
            <p:cNvPr id="616" name="Google Shape;616;p29"/>
            <p:cNvSpPr txBox="1"/>
            <p:nvPr/>
          </p:nvSpPr>
          <p:spPr>
            <a:xfrm>
              <a:off x="7517397" y="3589534"/>
              <a:ext cx="3869970" cy="65383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300">
                  <a:solidFill>
                    <a:srgbClr val="F6C30A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수정/삭제 버튼을 클릭해 </a:t>
              </a:r>
              <a:r>
                <a:rPr lang="ko-KR" sz="1300">
                  <a:solidFill>
                    <a:srgbClr val="0C0C0C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해당하는 처리 가능</a:t>
              </a:r>
              <a:endParaRPr sz="13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300">
                  <a:solidFill>
                    <a:srgbClr val="F6C30A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각 글 제목 클릭 시 </a:t>
              </a:r>
              <a:r>
                <a:rPr lang="ko-KR" sz="1300">
                  <a:solidFill>
                    <a:srgbClr val="0C0C0C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게시판 내 해당 글 조회 화면으로 이동</a:t>
              </a:r>
              <a:endParaRPr sz="13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descr="A screenshot of a computer&#10;&#10;Description automatically generated" id="617" name="Google Shape;617;p29"/>
          <p:cNvPicPr preferRelativeResize="0"/>
          <p:nvPr/>
        </p:nvPicPr>
        <p:blipFill rotWithShape="1">
          <a:blip r:embed="rId3">
            <a:alphaModFix/>
          </a:blip>
          <a:srcRect b="29101" l="19890" r="14562" t="26117"/>
          <a:stretch/>
        </p:blipFill>
        <p:spPr>
          <a:xfrm>
            <a:off x="476591" y="893989"/>
            <a:ext cx="6709432" cy="5016482"/>
          </a:xfrm>
          <a:prstGeom prst="rect">
            <a:avLst/>
          </a:prstGeom>
          <a:noFill/>
          <a:ln>
            <a:noFill/>
          </a:ln>
        </p:spPr>
      </p:pic>
      <p:sp>
        <p:nvSpPr>
          <p:cNvPr id="618" name="Google Shape;618;p29"/>
          <p:cNvSpPr txBox="1"/>
          <p:nvPr/>
        </p:nvSpPr>
        <p:spPr>
          <a:xfrm>
            <a:off x="476591" y="683801"/>
            <a:ext cx="2542684" cy="2768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/dreamjourney/mypage/mypage_write</a:t>
            </a:r>
            <a:endParaRPr sz="11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3"/>
          <p:cNvSpPr/>
          <p:nvPr/>
        </p:nvSpPr>
        <p:spPr>
          <a:xfrm>
            <a:off x="0" y="6688299"/>
            <a:ext cx="12191999" cy="157463"/>
          </a:xfrm>
          <a:prstGeom prst="rect">
            <a:avLst/>
          </a:prstGeom>
          <a:solidFill>
            <a:srgbClr val="F6C30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p3"/>
          <p:cNvSpPr txBox="1"/>
          <p:nvPr/>
        </p:nvSpPr>
        <p:spPr>
          <a:xfrm>
            <a:off x="570040" y="1221338"/>
            <a:ext cx="2742546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Dream </a:t>
            </a:r>
            <a:r>
              <a:rPr b="1" lang="ko-KR" sz="2400">
                <a:solidFill>
                  <a:srgbClr val="F6C30A"/>
                </a:solidFill>
                <a:latin typeface="Arial Black"/>
                <a:ea typeface="Arial Black"/>
                <a:cs typeface="Arial Black"/>
                <a:sym typeface="Arial Black"/>
              </a:rPr>
              <a:t>Journey</a:t>
            </a:r>
            <a:endParaRPr b="1" sz="2400">
              <a:solidFill>
                <a:srgbClr val="F6C30A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26" name="Google Shape;126;p3"/>
          <p:cNvSpPr txBox="1"/>
          <p:nvPr/>
        </p:nvSpPr>
        <p:spPr>
          <a:xfrm>
            <a:off x="707827" y="296944"/>
            <a:ext cx="453970" cy="2920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2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개요</a:t>
            </a:r>
            <a:endParaRPr b="1" sz="12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7" name="Google Shape;127;p3"/>
          <p:cNvSpPr/>
          <p:nvPr/>
        </p:nvSpPr>
        <p:spPr>
          <a:xfrm>
            <a:off x="570040" y="379355"/>
            <a:ext cx="127245" cy="127245"/>
          </a:xfrm>
          <a:prstGeom prst="ellipse">
            <a:avLst/>
          </a:prstGeom>
          <a:solidFill>
            <a:srgbClr val="F6C30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" name="Google Shape;128;p3"/>
          <p:cNvSpPr txBox="1"/>
          <p:nvPr/>
        </p:nvSpPr>
        <p:spPr>
          <a:xfrm>
            <a:off x="10525359" y="296944"/>
            <a:ext cx="1181157" cy="2920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Spring_Project</a:t>
            </a:r>
            <a:endParaRPr sz="1200">
              <a:solidFill>
                <a:srgbClr val="7F7F7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9" name="Google Shape;129;p3"/>
          <p:cNvSpPr txBox="1"/>
          <p:nvPr/>
        </p:nvSpPr>
        <p:spPr>
          <a:xfrm>
            <a:off x="570040" y="1791514"/>
            <a:ext cx="3655168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국내 여행 계획 프로그램</a:t>
            </a:r>
            <a:endParaRPr b="1" sz="2800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30" name="Google Shape;130;p3"/>
          <p:cNvSpPr txBox="1"/>
          <p:nvPr/>
        </p:nvSpPr>
        <p:spPr>
          <a:xfrm>
            <a:off x="662876" y="2957223"/>
            <a:ext cx="3193503" cy="6540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맛집, 액티비티, 교통, 숙소, 관광지를 </a:t>
            </a:r>
            <a:endParaRPr b="1" sz="16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한번에 </a:t>
            </a:r>
            <a:endParaRPr b="1" sz="16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1" name="Google Shape;131;p3"/>
          <p:cNvSpPr txBox="1"/>
          <p:nvPr/>
        </p:nvSpPr>
        <p:spPr>
          <a:xfrm>
            <a:off x="4444434" y="2957223"/>
            <a:ext cx="2866490" cy="3586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클릭 한번으로 간편한 여행 계획 </a:t>
            </a:r>
            <a:endParaRPr b="1" sz="16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2" name="Google Shape;132;p3"/>
          <p:cNvSpPr txBox="1"/>
          <p:nvPr/>
        </p:nvSpPr>
        <p:spPr>
          <a:xfrm>
            <a:off x="7898980" y="2957223"/>
            <a:ext cx="3132589" cy="3586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마이페이지로 예약 관리를 편리하게</a:t>
            </a:r>
            <a:endParaRPr b="1" sz="16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33" name="Google Shape;133;p3"/>
          <p:cNvCxnSpPr/>
          <p:nvPr/>
        </p:nvCxnSpPr>
        <p:spPr>
          <a:xfrm>
            <a:off x="662876" y="2679186"/>
            <a:ext cx="10102594" cy="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34" name="Google Shape;134;p3"/>
          <p:cNvSpPr txBox="1"/>
          <p:nvPr/>
        </p:nvSpPr>
        <p:spPr>
          <a:xfrm>
            <a:off x="662876" y="4381302"/>
            <a:ext cx="556563" cy="3586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시인</a:t>
            </a:r>
            <a:endParaRPr b="1" sz="16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5" name="Google Shape;135;p3"/>
          <p:cNvSpPr txBox="1"/>
          <p:nvPr/>
        </p:nvSpPr>
        <p:spPr>
          <a:xfrm>
            <a:off x="1602328" y="4287191"/>
            <a:ext cx="3780555" cy="18830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4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편리한 예약 및 예매 : </a:t>
            </a:r>
            <a:endParaRPr/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4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사용자는 편안한 환경에서 필요한 정보를 검색하고, 원하는 교통, 숙소, 액티비</a:t>
            </a:r>
            <a:r>
              <a:rPr lang="ko-KR" sz="14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티</a:t>
            </a:r>
            <a:r>
              <a:rPr b="0" i="0" lang="ko-KR" sz="14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을 예약할 수 있습니다. 프로그램은 다양한 선택지를 제공하고, 실시간으로 가격과 예약 가능 여부를 확인할 수 있어 편의성을 높입니다.</a:t>
            </a:r>
            <a:endParaRPr sz="1400">
              <a:solidFill>
                <a:srgbClr val="26262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6" name="Google Shape;136;p3"/>
          <p:cNvSpPr txBox="1"/>
          <p:nvPr/>
        </p:nvSpPr>
        <p:spPr>
          <a:xfrm>
            <a:off x="662876" y="5358331"/>
            <a:ext cx="556563" cy="3586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토끼</a:t>
            </a:r>
            <a:endParaRPr b="1" sz="16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37" name="Google Shape;137;p3"/>
          <p:cNvCxnSpPr/>
          <p:nvPr/>
        </p:nvCxnSpPr>
        <p:spPr>
          <a:xfrm>
            <a:off x="662876" y="3869158"/>
            <a:ext cx="10102594" cy="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38" name="Google Shape;138;p3"/>
          <p:cNvSpPr/>
          <p:nvPr/>
        </p:nvSpPr>
        <p:spPr>
          <a:xfrm>
            <a:off x="666017" y="4218605"/>
            <a:ext cx="679820" cy="679820"/>
          </a:xfrm>
          <a:prstGeom prst="ellipse">
            <a:avLst/>
          </a:prstGeom>
          <a:solidFill>
            <a:srgbClr val="F6C30A">
              <a:alpha val="94901"/>
            </a:srgb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목적</a:t>
            </a:r>
            <a:endParaRPr b="1"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p3"/>
          <p:cNvSpPr txBox="1"/>
          <p:nvPr/>
        </p:nvSpPr>
        <p:spPr>
          <a:xfrm>
            <a:off x="6621760" y="4293358"/>
            <a:ext cx="4250751" cy="21416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4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비용 및 시간 절약: </a:t>
            </a:r>
            <a:endParaRPr/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4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여행/예매 프로그램은 사용자가 여행 계획을 세울 때 비용과 시간을 절약할 수 있도록 도와줍니다. 프로그램은 다양한 여행 옵션을 제공하고, 사용자의 예산과 일정에 맞는 최적의 선택지를 추천해 줄 수 있습니다. 또한, 온라인 예약을 통해 번거로운 예약 과정을 간소화하고, 줄서기나 대기 시간을 없앨 수 있습니다.</a:t>
            </a:r>
            <a:endParaRPr sz="1400">
              <a:solidFill>
                <a:srgbClr val="26262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0" name="Google Shape;140;p3"/>
          <p:cNvSpPr/>
          <p:nvPr/>
        </p:nvSpPr>
        <p:spPr>
          <a:xfrm>
            <a:off x="5685449" y="4218605"/>
            <a:ext cx="679820" cy="679820"/>
          </a:xfrm>
          <a:prstGeom prst="ellipse">
            <a:avLst/>
          </a:prstGeom>
          <a:solidFill>
            <a:srgbClr val="F6C30A">
              <a:alpha val="94901"/>
            </a:srgb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특징</a:t>
            </a:r>
            <a:endParaRPr b="1"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30"/>
          <p:cNvSpPr/>
          <p:nvPr/>
        </p:nvSpPr>
        <p:spPr>
          <a:xfrm>
            <a:off x="-203337" y="0"/>
            <a:ext cx="7560472" cy="68580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5" name="Google Shape;625;p30"/>
          <p:cNvSpPr txBox="1"/>
          <p:nvPr/>
        </p:nvSpPr>
        <p:spPr>
          <a:xfrm>
            <a:off x="707827" y="268808"/>
            <a:ext cx="623889" cy="2920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2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내 리뷰</a:t>
            </a:r>
            <a:endParaRPr b="1" sz="12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26" name="Google Shape;626;p30"/>
          <p:cNvSpPr/>
          <p:nvPr/>
        </p:nvSpPr>
        <p:spPr>
          <a:xfrm>
            <a:off x="570040" y="351219"/>
            <a:ext cx="127245" cy="127245"/>
          </a:xfrm>
          <a:prstGeom prst="ellipse">
            <a:avLst/>
          </a:prstGeom>
          <a:solidFill>
            <a:srgbClr val="F6C30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7" name="Google Shape;627;p30"/>
          <p:cNvSpPr txBox="1"/>
          <p:nvPr/>
        </p:nvSpPr>
        <p:spPr>
          <a:xfrm>
            <a:off x="10630578" y="268808"/>
            <a:ext cx="1075937" cy="2920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05 내 리뷰_1</a:t>
            </a:r>
            <a:endParaRPr/>
          </a:p>
        </p:txBody>
      </p:sp>
      <p:pic>
        <p:nvPicPr>
          <p:cNvPr descr="A screenshot of a website&#10;&#10;Description automatically generated" id="628" name="Google Shape;628;p30"/>
          <p:cNvPicPr preferRelativeResize="0"/>
          <p:nvPr/>
        </p:nvPicPr>
        <p:blipFill rotWithShape="1">
          <a:blip r:embed="rId3">
            <a:alphaModFix/>
          </a:blip>
          <a:srcRect b="28850" l="19999" r="15694" t="26785"/>
          <a:stretch/>
        </p:blipFill>
        <p:spPr>
          <a:xfrm>
            <a:off x="476590" y="905330"/>
            <a:ext cx="6615405" cy="499476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29" name="Google Shape;629;p30"/>
          <p:cNvCxnSpPr/>
          <p:nvPr/>
        </p:nvCxnSpPr>
        <p:spPr>
          <a:xfrm flipH="1" rot="10800000">
            <a:off x="6642894" y="1658319"/>
            <a:ext cx="1129027" cy="154983"/>
          </a:xfrm>
          <a:prstGeom prst="straightConnector1">
            <a:avLst/>
          </a:prstGeom>
          <a:noFill/>
          <a:ln cap="flat" cmpd="sng" w="25400">
            <a:solidFill>
              <a:srgbClr val="F6C30A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630" name="Google Shape;630;p30"/>
          <p:cNvSpPr txBox="1"/>
          <p:nvPr/>
        </p:nvSpPr>
        <p:spPr>
          <a:xfrm>
            <a:off x="476591" y="683801"/>
            <a:ext cx="2073003" cy="2768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/dreamjourney/mypage/review</a:t>
            </a:r>
            <a:endParaRPr sz="11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31" name="Google Shape;631;p30"/>
          <p:cNvGrpSpPr/>
          <p:nvPr/>
        </p:nvGrpSpPr>
        <p:grpSpPr>
          <a:xfrm>
            <a:off x="7771921" y="3417297"/>
            <a:ext cx="4224233" cy="3724391"/>
            <a:chOff x="7517397" y="3173549"/>
            <a:chExt cx="4224233" cy="3724391"/>
          </a:xfrm>
        </p:grpSpPr>
        <p:sp>
          <p:nvSpPr>
            <p:cNvPr id="632" name="Google Shape;632;p30"/>
            <p:cNvSpPr txBox="1"/>
            <p:nvPr/>
          </p:nvSpPr>
          <p:spPr>
            <a:xfrm>
              <a:off x="7517397" y="3173549"/>
              <a:ext cx="1579278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리뷰 조회 화면</a:t>
              </a:r>
              <a:endParaRPr b="1" sz="1800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endParaRPr>
            </a:p>
          </p:txBody>
        </p:sp>
        <p:sp>
          <p:nvSpPr>
            <p:cNvPr id="633" name="Google Shape;633;p30"/>
            <p:cNvSpPr txBox="1"/>
            <p:nvPr/>
          </p:nvSpPr>
          <p:spPr>
            <a:xfrm>
              <a:off x="7517397" y="3589534"/>
              <a:ext cx="4224233" cy="330840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300">
                  <a:solidFill>
                    <a:srgbClr val="F6C30A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카테고리 변경 시 </a:t>
              </a:r>
              <a:r>
                <a:rPr lang="ko-KR" sz="1300">
                  <a:solidFill>
                    <a:srgbClr val="0C0C0C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별도 페이지 교환 없음(Ajax 처리)</a:t>
              </a:r>
              <a:endParaRPr/>
            </a:p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000">
                <a:solidFill>
                  <a:srgbClr val="F6C30A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300">
                  <a:solidFill>
                    <a:srgbClr val="F6C30A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결제 후 작성하지 않은 리뷰 </a:t>
              </a:r>
              <a:r>
                <a:rPr lang="ko-KR" sz="1300">
                  <a:solidFill>
                    <a:srgbClr val="0C0C0C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작성 가능</a:t>
              </a:r>
              <a:endParaRPr sz="13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C0C0C"/>
                </a:buClr>
                <a:buSzPts val="1400"/>
                <a:buFont typeface="Malgun Gothic"/>
                <a:buNone/>
              </a:pPr>
              <a:r>
                <a:rPr b="0" i="0" lang="ko-KR" sz="1400" u="none" cap="none" strike="noStrike">
                  <a:solidFill>
                    <a:srgbClr val="0C0C0C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Ajax 처리로 바로 목록에 삽입</a:t>
              </a:r>
              <a:endParaRPr b="0" i="0" sz="1400" u="none" cap="none" strike="noStrike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rgbClr val="F6C30A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300">
                  <a:solidFill>
                    <a:srgbClr val="F6C30A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수정 버튼을 클릭해 </a:t>
              </a:r>
              <a:r>
                <a:rPr lang="ko-KR" sz="1300">
                  <a:solidFill>
                    <a:srgbClr val="0C0C0C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처리 가능</a:t>
              </a:r>
              <a:endParaRPr sz="13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C0C0C"/>
                </a:buClr>
                <a:buSzPts val="1400"/>
                <a:buFont typeface="Malgun Gothic"/>
                <a:buNone/>
              </a:pPr>
              <a:r>
                <a:rPr b="0" i="0" lang="ko-KR" sz="1400" u="none" cap="none" strike="noStrike">
                  <a:solidFill>
                    <a:srgbClr val="0C0C0C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Ajax 처리로 바로 수정된 데이터 조회 가능</a:t>
              </a:r>
              <a:endParaRPr b="0" i="0" sz="1400" u="none" cap="none" strike="noStrike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Calibri"/>
                <a:buNone/>
              </a:pPr>
              <a:r>
                <a:t/>
              </a:r>
              <a:endParaRPr sz="10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300">
                  <a:solidFill>
                    <a:srgbClr val="F6C30A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삭제 버튼을 클릭해 </a:t>
              </a:r>
              <a:r>
                <a:rPr lang="ko-KR" sz="1300">
                  <a:solidFill>
                    <a:srgbClr val="0C0C0C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처리 가능</a:t>
              </a:r>
              <a:endParaRPr sz="13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C0C0C"/>
                </a:buClr>
                <a:buSzPts val="1400"/>
                <a:buFont typeface="Malgun Gothic"/>
                <a:buNone/>
              </a:pPr>
              <a:r>
                <a:rPr b="0" i="0" lang="ko-KR" sz="1400" u="none" cap="none" strike="noStrike">
                  <a:solidFill>
                    <a:srgbClr val="0C0C0C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A</a:t>
              </a:r>
              <a:r>
                <a:rPr lang="ko-KR" sz="1400">
                  <a:solidFill>
                    <a:srgbClr val="0C0C0C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jax 처리로 삭제 즉시 미작성 리뷰로 분류, 리뷰 작성 가능</a:t>
              </a:r>
              <a:endParaRPr b="0" i="0" sz="1400" u="none" cap="none" strike="noStrike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descr="A screenshot of a website&#10;&#10;Description automatically generated" id="634" name="Google Shape;634;p30"/>
          <p:cNvPicPr preferRelativeResize="0"/>
          <p:nvPr/>
        </p:nvPicPr>
        <p:blipFill rotWithShape="1">
          <a:blip r:embed="rId4">
            <a:alphaModFix/>
          </a:blip>
          <a:srcRect b="57290" l="28382" r="37909" t="26879"/>
          <a:stretch/>
        </p:blipFill>
        <p:spPr>
          <a:xfrm>
            <a:off x="7936439" y="905330"/>
            <a:ext cx="3487593" cy="2092555"/>
          </a:xfrm>
          <a:prstGeom prst="rect">
            <a:avLst/>
          </a:prstGeom>
          <a:noFill/>
          <a:ln cap="flat" cmpd="sng" w="63500">
            <a:solidFill>
              <a:srgbClr val="F6C30A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31"/>
          <p:cNvSpPr/>
          <p:nvPr/>
        </p:nvSpPr>
        <p:spPr>
          <a:xfrm>
            <a:off x="-203337" y="0"/>
            <a:ext cx="7560472" cy="68580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1" name="Google Shape;641;p31"/>
          <p:cNvSpPr txBox="1"/>
          <p:nvPr/>
        </p:nvSpPr>
        <p:spPr>
          <a:xfrm>
            <a:off x="707827" y="268808"/>
            <a:ext cx="928459" cy="2920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2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내 즐겨찾기</a:t>
            </a:r>
            <a:endParaRPr b="1" sz="12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42" name="Google Shape;642;p31"/>
          <p:cNvSpPr/>
          <p:nvPr/>
        </p:nvSpPr>
        <p:spPr>
          <a:xfrm>
            <a:off x="570040" y="351219"/>
            <a:ext cx="127245" cy="127245"/>
          </a:xfrm>
          <a:prstGeom prst="ellipse">
            <a:avLst/>
          </a:prstGeom>
          <a:solidFill>
            <a:srgbClr val="F6C30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3" name="Google Shape;643;p31"/>
          <p:cNvSpPr txBox="1"/>
          <p:nvPr/>
        </p:nvSpPr>
        <p:spPr>
          <a:xfrm>
            <a:off x="10473485" y="268808"/>
            <a:ext cx="1233030" cy="2920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06 내 즐겨찾기</a:t>
            </a:r>
            <a:endParaRPr sz="1200">
              <a:solidFill>
                <a:srgbClr val="7F7F7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644" name="Google Shape;644;p31"/>
          <p:cNvGrpSpPr/>
          <p:nvPr/>
        </p:nvGrpSpPr>
        <p:grpSpPr>
          <a:xfrm>
            <a:off x="7701438" y="2928597"/>
            <a:ext cx="3267241" cy="1669983"/>
            <a:chOff x="7517397" y="3173549"/>
            <a:chExt cx="3267241" cy="1669983"/>
          </a:xfrm>
        </p:grpSpPr>
        <p:sp>
          <p:nvSpPr>
            <p:cNvPr id="645" name="Google Shape;645;p31"/>
            <p:cNvSpPr txBox="1"/>
            <p:nvPr/>
          </p:nvSpPr>
          <p:spPr>
            <a:xfrm>
              <a:off x="7517397" y="3173549"/>
              <a:ext cx="2002471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즐겨찾기 조회 화면</a:t>
              </a:r>
              <a:endParaRPr b="1" sz="1800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endParaRPr>
            </a:p>
          </p:txBody>
        </p:sp>
        <p:sp>
          <p:nvSpPr>
            <p:cNvPr id="646" name="Google Shape;646;p31"/>
            <p:cNvSpPr txBox="1"/>
            <p:nvPr/>
          </p:nvSpPr>
          <p:spPr>
            <a:xfrm>
              <a:off x="7517397" y="3589534"/>
              <a:ext cx="3267241" cy="125399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300">
                  <a:solidFill>
                    <a:srgbClr val="F6C30A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전체 및 분야별 </a:t>
              </a:r>
              <a:r>
                <a:rPr lang="ko-KR" sz="1300">
                  <a:solidFill>
                    <a:srgbClr val="0C0C0C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즐겨찾기 조회</a:t>
              </a:r>
              <a:endParaRPr sz="13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300">
                  <a:solidFill>
                    <a:srgbClr val="F6C30A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각 글 클릭 시 </a:t>
              </a:r>
              <a:r>
                <a:rPr lang="ko-KR" sz="1300">
                  <a:solidFill>
                    <a:srgbClr val="0C0C0C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분야별 상세 조회 화면으로 이동</a:t>
              </a:r>
              <a:endParaRPr sz="13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300">
                  <a:solidFill>
                    <a:srgbClr val="0C0C0C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예약 가능한 분야의 경우 바로 예약 가능</a:t>
              </a:r>
              <a:endParaRPr sz="13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647" name="Google Shape;647;p31"/>
          <p:cNvSpPr txBox="1"/>
          <p:nvPr/>
        </p:nvSpPr>
        <p:spPr>
          <a:xfrm>
            <a:off x="476591" y="683801"/>
            <a:ext cx="2863284" cy="2768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/dreamjourney/mypage/mypage_bookmark</a:t>
            </a:r>
            <a:endParaRPr sz="11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screenshot of a computer&#10;&#10;Description automatically generated" id="648" name="Google Shape;648;p31"/>
          <p:cNvPicPr preferRelativeResize="0"/>
          <p:nvPr/>
        </p:nvPicPr>
        <p:blipFill rotWithShape="1">
          <a:blip r:embed="rId3">
            <a:alphaModFix/>
          </a:blip>
          <a:srcRect b="37129" l="17160" r="24028" t="23942"/>
          <a:stretch/>
        </p:blipFill>
        <p:spPr>
          <a:xfrm>
            <a:off x="476591" y="947529"/>
            <a:ext cx="6693842" cy="4310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32"/>
          <p:cNvSpPr/>
          <p:nvPr/>
        </p:nvSpPr>
        <p:spPr>
          <a:xfrm>
            <a:off x="-203337" y="0"/>
            <a:ext cx="3199755" cy="68580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4" name="Google Shape;654;p32"/>
          <p:cNvSpPr txBox="1"/>
          <p:nvPr/>
        </p:nvSpPr>
        <p:spPr>
          <a:xfrm>
            <a:off x="707827" y="268808"/>
            <a:ext cx="758541" cy="2920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2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회원 탈퇴</a:t>
            </a:r>
            <a:endParaRPr b="1" sz="12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55" name="Google Shape;655;p32"/>
          <p:cNvSpPr/>
          <p:nvPr/>
        </p:nvSpPr>
        <p:spPr>
          <a:xfrm>
            <a:off x="570040" y="351219"/>
            <a:ext cx="127245" cy="127245"/>
          </a:xfrm>
          <a:prstGeom prst="ellipse">
            <a:avLst/>
          </a:prstGeom>
          <a:solidFill>
            <a:srgbClr val="F6C30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6" name="Google Shape;656;p32"/>
          <p:cNvSpPr txBox="1"/>
          <p:nvPr/>
        </p:nvSpPr>
        <p:spPr>
          <a:xfrm>
            <a:off x="10627372" y="268808"/>
            <a:ext cx="1079143" cy="2920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07 회원 탈퇴</a:t>
            </a:r>
            <a:endParaRPr sz="1200">
              <a:solidFill>
                <a:srgbClr val="7F7F7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657" name="Google Shape;657;p32"/>
          <p:cNvGrpSpPr/>
          <p:nvPr/>
        </p:nvGrpSpPr>
        <p:grpSpPr>
          <a:xfrm>
            <a:off x="323592" y="905440"/>
            <a:ext cx="1914568" cy="5945905"/>
            <a:chOff x="443512" y="905440"/>
            <a:chExt cx="1914568" cy="5945905"/>
          </a:xfrm>
        </p:grpSpPr>
        <p:pic>
          <p:nvPicPr>
            <p:cNvPr descr="A screenshot of a website&#10;&#10;Description automatically generated" id="658" name="Google Shape;658;p32"/>
            <p:cNvPicPr preferRelativeResize="0"/>
            <p:nvPr/>
          </p:nvPicPr>
          <p:blipFill rotWithShape="1">
            <a:blip r:embed="rId3">
              <a:alphaModFix/>
            </a:blip>
            <a:srcRect b="29907" l="5226" r="79587" t="26998"/>
            <a:stretch/>
          </p:blipFill>
          <p:spPr>
            <a:xfrm>
              <a:off x="443512" y="905440"/>
              <a:ext cx="1914568" cy="59459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59" name="Google Shape;659;p32"/>
            <p:cNvSpPr/>
            <p:nvPr/>
          </p:nvSpPr>
          <p:spPr>
            <a:xfrm>
              <a:off x="1466368" y="6413351"/>
              <a:ext cx="686062" cy="337408"/>
            </a:xfrm>
            <a:prstGeom prst="roundRect">
              <a:avLst>
                <a:gd fmla="val 16667" name="adj"/>
              </a:avLst>
            </a:prstGeom>
            <a:noFill/>
            <a:ln cap="flat" cmpd="sng" w="22225">
              <a:solidFill>
                <a:srgbClr val="F6C30A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60" name="Google Shape;660;p32"/>
          <p:cNvSpPr txBox="1"/>
          <p:nvPr/>
        </p:nvSpPr>
        <p:spPr>
          <a:xfrm>
            <a:off x="476591" y="683801"/>
            <a:ext cx="1462260" cy="2768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/dreamjourney/index</a:t>
            </a:r>
            <a:endParaRPr sz="11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screenshot of a website&#10;&#10;Description automatically generated" id="661" name="Google Shape;661;p32"/>
          <p:cNvPicPr preferRelativeResize="0"/>
          <p:nvPr/>
        </p:nvPicPr>
        <p:blipFill rotWithShape="1">
          <a:blip r:embed="rId4">
            <a:alphaModFix/>
          </a:blip>
          <a:srcRect b="26715" l="18678" r="17508" t="0"/>
          <a:stretch/>
        </p:blipFill>
        <p:spPr>
          <a:xfrm>
            <a:off x="3780208" y="720647"/>
            <a:ext cx="5661104" cy="463484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62" name="Google Shape;662;p32"/>
          <p:cNvGrpSpPr/>
          <p:nvPr/>
        </p:nvGrpSpPr>
        <p:grpSpPr>
          <a:xfrm>
            <a:off x="8514616" y="5711394"/>
            <a:ext cx="3191899" cy="769736"/>
            <a:chOff x="7517397" y="3173549"/>
            <a:chExt cx="3191899" cy="769736"/>
          </a:xfrm>
        </p:grpSpPr>
        <p:sp>
          <p:nvSpPr>
            <p:cNvPr id="663" name="Google Shape;663;p32"/>
            <p:cNvSpPr txBox="1"/>
            <p:nvPr/>
          </p:nvSpPr>
          <p:spPr>
            <a:xfrm>
              <a:off x="7517397" y="3173549"/>
              <a:ext cx="1853392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회원 탈퇴 후 화면</a:t>
              </a:r>
              <a:endParaRPr b="1" sz="1800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endParaRPr>
            </a:p>
          </p:txBody>
        </p:sp>
        <p:sp>
          <p:nvSpPr>
            <p:cNvPr id="664" name="Google Shape;664;p32"/>
            <p:cNvSpPr txBox="1"/>
            <p:nvPr/>
          </p:nvSpPr>
          <p:spPr>
            <a:xfrm>
              <a:off x="7517397" y="3589534"/>
              <a:ext cx="3191899" cy="35375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300">
                  <a:solidFill>
                    <a:srgbClr val="F6C30A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회원 탈퇴 버튼 클릭 시 </a:t>
              </a:r>
              <a:r>
                <a:rPr lang="ko-KR" sz="1300">
                  <a:solidFill>
                    <a:srgbClr val="0C0C0C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DB에서 회원 정보 삭제</a:t>
              </a:r>
              <a:endParaRPr sz="13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33"/>
          <p:cNvSpPr/>
          <p:nvPr/>
        </p:nvSpPr>
        <p:spPr>
          <a:xfrm>
            <a:off x="0" y="3849485"/>
            <a:ext cx="12191999" cy="2996277"/>
          </a:xfrm>
          <a:prstGeom prst="rect">
            <a:avLst/>
          </a:prstGeom>
          <a:solidFill>
            <a:srgbClr val="F6C30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0" name="Google Shape;670;p33"/>
          <p:cNvSpPr txBox="1"/>
          <p:nvPr/>
        </p:nvSpPr>
        <p:spPr>
          <a:xfrm>
            <a:off x="4727472" y="2747907"/>
            <a:ext cx="2954655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5400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예약/예매</a:t>
            </a:r>
            <a:endParaRPr b="1" sz="5400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671" name="Google Shape;671;p33"/>
          <p:cNvSpPr/>
          <p:nvPr/>
        </p:nvSpPr>
        <p:spPr>
          <a:xfrm>
            <a:off x="1953187" y="2107580"/>
            <a:ext cx="8329961" cy="2642839"/>
          </a:xfrm>
          <a:prstGeom prst="rect">
            <a:avLst/>
          </a:prstGeom>
          <a:noFill/>
          <a:ln cap="flat" cmpd="sng" w="2540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34"/>
          <p:cNvSpPr/>
          <p:nvPr/>
        </p:nvSpPr>
        <p:spPr>
          <a:xfrm>
            <a:off x="0" y="6688299"/>
            <a:ext cx="12191999" cy="157463"/>
          </a:xfrm>
          <a:prstGeom prst="rect">
            <a:avLst/>
          </a:prstGeom>
          <a:solidFill>
            <a:srgbClr val="F6C30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7" name="Google Shape;677;p34"/>
          <p:cNvSpPr txBox="1"/>
          <p:nvPr/>
        </p:nvSpPr>
        <p:spPr>
          <a:xfrm>
            <a:off x="707827" y="163765"/>
            <a:ext cx="1681871" cy="5584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8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예약/예매</a:t>
            </a:r>
            <a:endParaRPr b="1" sz="28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78" name="Google Shape;678;p34"/>
          <p:cNvSpPr/>
          <p:nvPr/>
        </p:nvSpPr>
        <p:spPr>
          <a:xfrm>
            <a:off x="570040" y="379355"/>
            <a:ext cx="127245" cy="127245"/>
          </a:xfrm>
          <a:prstGeom prst="ellipse">
            <a:avLst/>
          </a:prstGeom>
          <a:solidFill>
            <a:srgbClr val="F6C30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9" name="Google Shape;679;p34"/>
          <p:cNvSpPr txBox="1"/>
          <p:nvPr/>
        </p:nvSpPr>
        <p:spPr>
          <a:xfrm>
            <a:off x="9869154" y="296944"/>
            <a:ext cx="1837362" cy="2920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01. 전체 상품 목록 조회</a:t>
            </a:r>
            <a:endParaRPr sz="1200">
              <a:solidFill>
                <a:srgbClr val="7F7F7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80" name="Google Shape;680;p34"/>
          <p:cNvSpPr txBox="1"/>
          <p:nvPr/>
        </p:nvSpPr>
        <p:spPr>
          <a:xfrm>
            <a:off x="662876" y="4381302"/>
            <a:ext cx="556563" cy="3586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시인</a:t>
            </a:r>
            <a:endParaRPr b="1" sz="16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81" name="Google Shape;681;p34"/>
          <p:cNvSpPr txBox="1"/>
          <p:nvPr/>
        </p:nvSpPr>
        <p:spPr>
          <a:xfrm>
            <a:off x="662876" y="5358331"/>
            <a:ext cx="556563" cy="3586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토끼</a:t>
            </a:r>
            <a:endParaRPr b="1" sz="16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682" name="Google Shape;682;p34"/>
          <p:cNvCxnSpPr/>
          <p:nvPr/>
        </p:nvCxnSpPr>
        <p:spPr>
          <a:xfrm>
            <a:off x="760642" y="855663"/>
            <a:ext cx="10102594" cy="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683" name="Google Shape;683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66450" y="953088"/>
            <a:ext cx="3547611" cy="5288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84" name="Google Shape;684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19439" y="991504"/>
            <a:ext cx="3264998" cy="5250308"/>
          </a:xfrm>
          <a:prstGeom prst="rect">
            <a:avLst/>
          </a:prstGeom>
          <a:noFill/>
          <a:ln>
            <a:noFill/>
          </a:ln>
        </p:spPr>
      </p:pic>
      <p:sp>
        <p:nvSpPr>
          <p:cNvPr id="685" name="Google Shape;685;p34"/>
          <p:cNvSpPr/>
          <p:nvPr/>
        </p:nvSpPr>
        <p:spPr>
          <a:xfrm>
            <a:off x="2586989" y="4278421"/>
            <a:ext cx="556564" cy="189037"/>
          </a:xfrm>
          <a:prstGeom prst="rect">
            <a:avLst/>
          </a:prstGeom>
          <a:noFill/>
          <a:ln cap="flat" cmpd="sng" w="38100">
            <a:solidFill>
              <a:srgbClr val="DD969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6" name="Google Shape;686;p34"/>
          <p:cNvSpPr/>
          <p:nvPr/>
        </p:nvSpPr>
        <p:spPr>
          <a:xfrm>
            <a:off x="4745818" y="3373547"/>
            <a:ext cx="295182" cy="398434"/>
          </a:xfrm>
          <a:prstGeom prst="rightArrow">
            <a:avLst>
              <a:gd fmla="val 43712" name="adj1"/>
              <a:gd fmla="val 54244" name="adj2"/>
            </a:avLst>
          </a:prstGeom>
          <a:solidFill>
            <a:srgbClr val="DD969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7" name="Google Shape;687;p34"/>
          <p:cNvSpPr txBox="1"/>
          <p:nvPr/>
        </p:nvSpPr>
        <p:spPr>
          <a:xfrm>
            <a:off x="8976032" y="2120471"/>
            <a:ext cx="3774408" cy="23936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4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rPr>
              <a:t>예약/예매 페이지</a:t>
            </a:r>
            <a:endParaRPr b="1" sz="1400">
              <a:solidFill>
                <a:srgbClr val="0C0C0C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rPr>
              <a:t>예약/예매 탭 클릭 시 </a:t>
            </a:r>
            <a:endParaRPr sz="1400">
              <a:solidFill>
                <a:srgbClr val="0C0C0C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rPr>
              <a:t>교통/숙소/액티비티 예약 페이지 이동</a:t>
            </a:r>
            <a:endParaRPr sz="1400">
              <a:solidFill>
                <a:srgbClr val="0C0C0C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C0C0C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rPr>
              <a:t>카테고리명 혹은 ‘더보기＇ 클릭 시 </a:t>
            </a:r>
            <a:endParaRPr sz="1400">
              <a:solidFill>
                <a:srgbClr val="0C0C0C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rPr>
              <a:t>해당 카테고리 전체목록 조회</a:t>
            </a:r>
            <a:endParaRPr sz="1400">
              <a:solidFill>
                <a:srgbClr val="0C0C0C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C0C0C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C0C0C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C0C0C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35"/>
          <p:cNvSpPr/>
          <p:nvPr/>
        </p:nvSpPr>
        <p:spPr>
          <a:xfrm>
            <a:off x="-3294" y="0"/>
            <a:ext cx="7607031" cy="6857999"/>
          </a:xfrm>
          <a:prstGeom prst="rect">
            <a:avLst/>
          </a:prstGeom>
          <a:solidFill>
            <a:srgbClr val="F6C30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3" name="Google Shape;693;p35"/>
          <p:cNvSpPr/>
          <p:nvPr/>
        </p:nvSpPr>
        <p:spPr>
          <a:xfrm>
            <a:off x="570040" y="379355"/>
            <a:ext cx="127245" cy="127245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4" name="Google Shape;694;p35"/>
          <p:cNvSpPr txBox="1"/>
          <p:nvPr/>
        </p:nvSpPr>
        <p:spPr>
          <a:xfrm>
            <a:off x="10285934" y="296944"/>
            <a:ext cx="1420581" cy="2920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02. 상품 상세조회</a:t>
            </a:r>
            <a:endParaRPr sz="1200">
              <a:solidFill>
                <a:srgbClr val="7F7F7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695" name="Google Shape;695;p35"/>
          <p:cNvGrpSpPr/>
          <p:nvPr/>
        </p:nvGrpSpPr>
        <p:grpSpPr>
          <a:xfrm>
            <a:off x="7338653" y="2537847"/>
            <a:ext cx="4594123" cy="1101007"/>
            <a:chOff x="7338653" y="1182830"/>
            <a:chExt cx="4594123" cy="1101007"/>
          </a:xfrm>
        </p:grpSpPr>
        <p:sp>
          <p:nvSpPr>
            <p:cNvPr id="696" name="Google Shape;696;p35"/>
            <p:cNvSpPr txBox="1"/>
            <p:nvPr/>
          </p:nvSpPr>
          <p:spPr>
            <a:xfrm>
              <a:off x="8158368" y="1182830"/>
              <a:ext cx="3774408" cy="110100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400">
                  <a:solidFill>
                    <a:srgbClr val="0C0C0C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검색 기능 </a:t>
              </a:r>
              <a:endParaRPr b="1" sz="14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0" marR="0" rtl="0"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400">
                  <a:solidFill>
                    <a:srgbClr val="0C0C0C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출발지, 도착지, 출발일, 도착일, 인원수를 입력 후 검색 버튼을 누르면 </a:t>
              </a:r>
              <a:endParaRPr sz="14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0" marR="0" rtl="0"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400">
                  <a:solidFill>
                    <a:srgbClr val="0C0C0C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해당 결과를 송출</a:t>
              </a:r>
              <a:endParaRPr sz="14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97" name="Google Shape;697;p35"/>
            <p:cNvSpPr/>
            <p:nvPr/>
          </p:nvSpPr>
          <p:spPr>
            <a:xfrm>
              <a:off x="7338653" y="1201432"/>
              <a:ext cx="626440" cy="626440"/>
            </a:xfrm>
            <a:prstGeom prst="ellipse">
              <a:avLst/>
            </a:prstGeom>
            <a:solidFill>
              <a:srgbClr val="BFBFBF"/>
            </a:solidFill>
            <a:ln cap="flat" cmpd="sng" w="1079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3000">
                  <a:solidFill>
                    <a:schemeClr val="lt1"/>
                  </a:solidFill>
                  <a:latin typeface="Arial Black"/>
                  <a:ea typeface="Arial Black"/>
                  <a:cs typeface="Arial Black"/>
                  <a:sym typeface="Arial Black"/>
                </a:rPr>
                <a:t>1</a:t>
              </a:r>
              <a:endParaRPr b="1" sz="30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endParaRPr>
            </a:p>
          </p:txBody>
        </p:sp>
      </p:grpSp>
      <p:grpSp>
        <p:nvGrpSpPr>
          <p:cNvPr id="698" name="Google Shape;698;p35"/>
          <p:cNvGrpSpPr/>
          <p:nvPr/>
        </p:nvGrpSpPr>
        <p:grpSpPr>
          <a:xfrm>
            <a:off x="7338693" y="4346682"/>
            <a:ext cx="4127865" cy="638847"/>
            <a:chOff x="7338693" y="3015712"/>
            <a:chExt cx="4127865" cy="638847"/>
          </a:xfrm>
        </p:grpSpPr>
        <p:sp>
          <p:nvSpPr>
            <p:cNvPr id="699" name="Google Shape;699;p35"/>
            <p:cNvSpPr txBox="1"/>
            <p:nvPr/>
          </p:nvSpPr>
          <p:spPr>
            <a:xfrm>
              <a:off x="8034208" y="3070617"/>
              <a:ext cx="3432350" cy="58394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400">
                  <a:solidFill>
                    <a:srgbClr val="0C0C0C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교통 수단 선택 후 원하는 시간대를 선택</a:t>
              </a:r>
              <a:endParaRPr sz="14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400">
                  <a:solidFill>
                    <a:srgbClr val="0C0C0C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-&gt; 결제페이지로 이동</a:t>
              </a:r>
              <a:endParaRPr sz="14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00" name="Google Shape;700;p35"/>
            <p:cNvSpPr/>
            <p:nvPr/>
          </p:nvSpPr>
          <p:spPr>
            <a:xfrm>
              <a:off x="7338693" y="3015712"/>
              <a:ext cx="626400" cy="626400"/>
            </a:xfrm>
            <a:prstGeom prst="ellipse">
              <a:avLst/>
            </a:prstGeom>
            <a:solidFill>
              <a:srgbClr val="7F7F7F"/>
            </a:solidFill>
            <a:ln cap="flat" cmpd="sng" w="1079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3000">
                  <a:solidFill>
                    <a:schemeClr val="lt1"/>
                  </a:solidFill>
                  <a:latin typeface="Arial Black"/>
                  <a:ea typeface="Arial Black"/>
                  <a:cs typeface="Arial Black"/>
                  <a:sym typeface="Arial Black"/>
                </a:rPr>
                <a:t>2</a:t>
              </a:r>
              <a:endParaRPr b="1" sz="30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endParaRPr>
            </a:p>
          </p:txBody>
        </p:sp>
      </p:grpSp>
      <p:sp>
        <p:nvSpPr>
          <p:cNvPr id="701" name="Google Shape;701;p35"/>
          <p:cNvSpPr txBox="1"/>
          <p:nvPr/>
        </p:nvSpPr>
        <p:spPr>
          <a:xfrm>
            <a:off x="707827" y="296944"/>
            <a:ext cx="771365" cy="2920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2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예약/예매</a:t>
            </a:r>
            <a:endParaRPr b="1" sz="12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702" name="Google Shape;702;p35"/>
          <p:cNvPicPr preferRelativeResize="0"/>
          <p:nvPr/>
        </p:nvPicPr>
        <p:blipFill rotWithShape="1">
          <a:blip r:embed="rId3">
            <a:alphaModFix/>
          </a:blip>
          <a:srcRect b="34660" l="8629" r="9573" t="32533"/>
          <a:stretch/>
        </p:blipFill>
        <p:spPr>
          <a:xfrm>
            <a:off x="4206266" y="1977996"/>
            <a:ext cx="3132427" cy="236868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03" name="Google Shape;703;p35"/>
          <p:cNvGrpSpPr/>
          <p:nvPr/>
        </p:nvGrpSpPr>
        <p:grpSpPr>
          <a:xfrm>
            <a:off x="183597" y="1981190"/>
            <a:ext cx="7155096" cy="3843004"/>
            <a:chOff x="183597" y="2268737"/>
            <a:chExt cx="7155096" cy="3843004"/>
          </a:xfrm>
        </p:grpSpPr>
        <p:pic>
          <p:nvPicPr>
            <p:cNvPr id="704" name="Google Shape;704;p35"/>
            <p:cNvPicPr preferRelativeResize="0"/>
            <p:nvPr/>
          </p:nvPicPr>
          <p:blipFill rotWithShape="1">
            <a:blip r:embed="rId4">
              <a:alphaModFix/>
            </a:blip>
            <a:srcRect b="26737" l="9577" r="9556" t="45155"/>
            <a:stretch/>
          </p:blipFill>
          <p:spPr>
            <a:xfrm>
              <a:off x="183597" y="4749371"/>
              <a:ext cx="7155096" cy="136237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5" name="Google Shape;705;p35"/>
            <p:cNvPicPr preferRelativeResize="0"/>
            <p:nvPr/>
          </p:nvPicPr>
          <p:blipFill rotWithShape="1">
            <a:blip r:embed="rId3">
              <a:alphaModFix/>
            </a:blip>
            <a:srcRect b="68715" l="0" r="0" t="0"/>
            <a:stretch/>
          </p:blipFill>
          <p:spPr>
            <a:xfrm>
              <a:off x="183597" y="2268737"/>
              <a:ext cx="3829394" cy="236549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06" name="Google Shape;706;p35"/>
            <p:cNvSpPr/>
            <p:nvPr/>
          </p:nvSpPr>
          <p:spPr>
            <a:xfrm>
              <a:off x="6708751" y="2374665"/>
              <a:ext cx="579241" cy="268787"/>
            </a:xfrm>
            <a:prstGeom prst="rect">
              <a:avLst/>
            </a:prstGeom>
            <a:noFill/>
            <a:ln cap="flat" cmpd="sng" w="38100">
              <a:solidFill>
                <a:srgbClr val="DD969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707" name="Google Shape;707;p35"/>
            <p:cNvCxnSpPr/>
            <p:nvPr/>
          </p:nvCxnSpPr>
          <p:spPr>
            <a:xfrm>
              <a:off x="7047355" y="2643452"/>
              <a:ext cx="0" cy="2500909"/>
            </a:xfrm>
            <a:prstGeom prst="straightConnector1">
              <a:avLst/>
            </a:prstGeom>
            <a:noFill/>
            <a:ln cap="flat" cmpd="sng" w="57150">
              <a:solidFill>
                <a:srgbClr val="DD9696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</p:grpSp>
      <p:sp>
        <p:nvSpPr>
          <p:cNvPr id="708" name="Google Shape;708;p35"/>
          <p:cNvSpPr/>
          <p:nvPr/>
        </p:nvSpPr>
        <p:spPr>
          <a:xfrm>
            <a:off x="357918" y="3446659"/>
            <a:ext cx="3486991" cy="642262"/>
          </a:xfrm>
          <a:prstGeom prst="rect">
            <a:avLst/>
          </a:prstGeom>
          <a:noFill/>
          <a:ln cap="flat" cmpd="sng" w="38100">
            <a:solidFill>
              <a:srgbClr val="DD969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9" name="Google Shape;709;p35"/>
          <p:cNvSpPr txBox="1"/>
          <p:nvPr/>
        </p:nvSpPr>
        <p:spPr>
          <a:xfrm>
            <a:off x="5592038" y="6067245"/>
            <a:ext cx="1746615" cy="325410"/>
          </a:xfrm>
          <a:prstGeom prst="rect">
            <a:avLst/>
          </a:prstGeom>
          <a:solidFill>
            <a:srgbClr val="F2F2F2"/>
          </a:solidFill>
          <a:ln cap="flat" cmpd="sng" w="38100">
            <a:solidFill>
              <a:srgbClr val="EE64A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rPr>
              <a:t>결제 페이지로 이동</a:t>
            </a:r>
            <a:endParaRPr sz="1400">
              <a:solidFill>
                <a:srgbClr val="0C0C0C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10" name="Google Shape;710;p35"/>
          <p:cNvSpPr/>
          <p:nvPr/>
        </p:nvSpPr>
        <p:spPr>
          <a:xfrm>
            <a:off x="6044259" y="5175850"/>
            <a:ext cx="1144417" cy="307364"/>
          </a:xfrm>
          <a:prstGeom prst="rect">
            <a:avLst/>
          </a:prstGeom>
          <a:noFill/>
          <a:ln cap="flat" cmpd="sng" w="38100">
            <a:solidFill>
              <a:srgbClr val="DD969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11" name="Google Shape;711;p35"/>
          <p:cNvCxnSpPr/>
          <p:nvPr/>
        </p:nvCxnSpPr>
        <p:spPr>
          <a:xfrm>
            <a:off x="6044259" y="5483214"/>
            <a:ext cx="8561" cy="584031"/>
          </a:xfrm>
          <a:prstGeom prst="straightConnector1">
            <a:avLst/>
          </a:prstGeom>
          <a:noFill/>
          <a:ln cap="flat" cmpd="sng" w="57150">
            <a:solidFill>
              <a:srgbClr val="DD9696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712" name="Google Shape;712;p35"/>
          <p:cNvSpPr txBox="1"/>
          <p:nvPr/>
        </p:nvSpPr>
        <p:spPr>
          <a:xfrm>
            <a:off x="633662" y="1012921"/>
            <a:ext cx="3308919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교통 예매/상세페이지</a:t>
            </a:r>
            <a:endParaRPr b="1"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36"/>
          <p:cNvSpPr/>
          <p:nvPr/>
        </p:nvSpPr>
        <p:spPr>
          <a:xfrm>
            <a:off x="15409" y="9526"/>
            <a:ext cx="12189807" cy="685799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8" name="Google Shape;718;p36"/>
          <p:cNvSpPr/>
          <p:nvPr/>
        </p:nvSpPr>
        <p:spPr>
          <a:xfrm>
            <a:off x="-3294" y="0"/>
            <a:ext cx="7607031" cy="6857999"/>
          </a:xfrm>
          <a:prstGeom prst="rect">
            <a:avLst/>
          </a:prstGeom>
          <a:solidFill>
            <a:srgbClr val="F6C30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9" name="Google Shape;719;p36"/>
          <p:cNvSpPr/>
          <p:nvPr/>
        </p:nvSpPr>
        <p:spPr>
          <a:xfrm>
            <a:off x="570040" y="379355"/>
            <a:ext cx="127245" cy="127245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0" name="Google Shape;720;p36"/>
          <p:cNvSpPr txBox="1"/>
          <p:nvPr/>
        </p:nvSpPr>
        <p:spPr>
          <a:xfrm>
            <a:off x="10285934" y="296944"/>
            <a:ext cx="1420581" cy="2920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02. 상품 상세조회</a:t>
            </a:r>
            <a:endParaRPr sz="1200">
              <a:solidFill>
                <a:srgbClr val="7F7F7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721" name="Google Shape;721;p36"/>
          <p:cNvGrpSpPr/>
          <p:nvPr/>
        </p:nvGrpSpPr>
        <p:grpSpPr>
          <a:xfrm>
            <a:off x="7338653" y="1701304"/>
            <a:ext cx="4594123" cy="645042"/>
            <a:chOff x="7338653" y="1182830"/>
            <a:chExt cx="4594123" cy="645042"/>
          </a:xfrm>
        </p:grpSpPr>
        <p:sp>
          <p:nvSpPr>
            <p:cNvPr id="722" name="Google Shape;722;p36"/>
            <p:cNvSpPr txBox="1"/>
            <p:nvPr/>
          </p:nvSpPr>
          <p:spPr>
            <a:xfrm>
              <a:off x="8158368" y="1182830"/>
              <a:ext cx="3774408" cy="3254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400">
                  <a:solidFill>
                    <a:srgbClr val="0C0C0C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숙소 리스트를 불러온다</a:t>
              </a:r>
              <a:endParaRPr sz="14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23" name="Google Shape;723;p36"/>
            <p:cNvSpPr/>
            <p:nvPr/>
          </p:nvSpPr>
          <p:spPr>
            <a:xfrm>
              <a:off x="7338653" y="1201432"/>
              <a:ext cx="626440" cy="626440"/>
            </a:xfrm>
            <a:prstGeom prst="ellipse">
              <a:avLst/>
            </a:prstGeom>
            <a:solidFill>
              <a:srgbClr val="BFBFBF"/>
            </a:solidFill>
            <a:ln cap="flat" cmpd="sng" w="1079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3000">
                  <a:solidFill>
                    <a:schemeClr val="lt1"/>
                  </a:solidFill>
                  <a:latin typeface="Arial Black"/>
                  <a:ea typeface="Arial Black"/>
                  <a:cs typeface="Arial Black"/>
                  <a:sym typeface="Arial Black"/>
                </a:rPr>
                <a:t>1</a:t>
              </a:r>
              <a:endParaRPr b="1" sz="30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endParaRPr>
            </a:p>
          </p:txBody>
        </p:sp>
      </p:grpSp>
      <p:grpSp>
        <p:nvGrpSpPr>
          <p:cNvPr id="724" name="Google Shape;724;p36"/>
          <p:cNvGrpSpPr/>
          <p:nvPr/>
        </p:nvGrpSpPr>
        <p:grpSpPr>
          <a:xfrm>
            <a:off x="7338693" y="3315628"/>
            <a:ext cx="3830436" cy="880607"/>
            <a:chOff x="7338693" y="3015712"/>
            <a:chExt cx="3830436" cy="880607"/>
          </a:xfrm>
        </p:grpSpPr>
        <p:sp>
          <p:nvSpPr>
            <p:cNvPr id="725" name="Google Shape;725;p36"/>
            <p:cNvSpPr/>
            <p:nvPr/>
          </p:nvSpPr>
          <p:spPr>
            <a:xfrm>
              <a:off x="7338693" y="3015712"/>
              <a:ext cx="626400" cy="626400"/>
            </a:xfrm>
            <a:prstGeom prst="ellipse">
              <a:avLst/>
            </a:prstGeom>
            <a:solidFill>
              <a:srgbClr val="7F7F7F"/>
            </a:solidFill>
            <a:ln cap="flat" cmpd="sng" w="1079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3000">
                  <a:solidFill>
                    <a:schemeClr val="lt1"/>
                  </a:solidFill>
                  <a:latin typeface="Arial Black"/>
                  <a:ea typeface="Arial Black"/>
                  <a:cs typeface="Arial Black"/>
                  <a:sym typeface="Arial Black"/>
                </a:rPr>
                <a:t>2</a:t>
              </a:r>
              <a:endParaRPr b="1" sz="30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endParaRPr>
            </a:p>
          </p:txBody>
        </p:sp>
        <p:sp>
          <p:nvSpPr>
            <p:cNvPr id="726" name="Google Shape;726;p36"/>
            <p:cNvSpPr txBox="1"/>
            <p:nvPr/>
          </p:nvSpPr>
          <p:spPr>
            <a:xfrm>
              <a:off x="8158368" y="3053844"/>
              <a:ext cx="3010761" cy="8424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400">
                  <a:solidFill>
                    <a:srgbClr val="0C0C0C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지역별 인기 숙소 보기</a:t>
              </a:r>
              <a:endParaRPr b="1" sz="14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0" marR="0" rtl="0"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400">
                  <a:solidFill>
                    <a:srgbClr val="0C0C0C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버튼을 누르면 해당 지역의 숙소만 </a:t>
              </a:r>
              <a:endParaRPr sz="14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0" marR="0" rtl="0"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400">
                  <a:solidFill>
                    <a:srgbClr val="0C0C0C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결과로 나타냄</a:t>
              </a:r>
              <a:endParaRPr sz="14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727" name="Google Shape;727;p36"/>
          <p:cNvGrpSpPr/>
          <p:nvPr/>
        </p:nvGrpSpPr>
        <p:grpSpPr>
          <a:xfrm>
            <a:off x="7338653" y="4856814"/>
            <a:ext cx="4377638" cy="626400"/>
            <a:chOff x="7338653" y="4338340"/>
            <a:chExt cx="4377638" cy="626400"/>
          </a:xfrm>
        </p:grpSpPr>
        <p:sp>
          <p:nvSpPr>
            <p:cNvPr id="728" name="Google Shape;728;p36"/>
            <p:cNvSpPr/>
            <p:nvPr/>
          </p:nvSpPr>
          <p:spPr>
            <a:xfrm>
              <a:off x="7338653" y="4338340"/>
              <a:ext cx="626400" cy="626400"/>
            </a:xfrm>
            <a:prstGeom prst="ellipse">
              <a:avLst/>
            </a:prstGeom>
            <a:solidFill>
              <a:srgbClr val="595959"/>
            </a:solidFill>
            <a:ln cap="flat" cmpd="sng" w="1079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3000">
                  <a:solidFill>
                    <a:schemeClr val="lt1"/>
                  </a:solidFill>
                  <a:latin typeface="Arial Black"/>
                  <a:ea typeface="Arial Black"/>
                  <a:cs typeface="Arial Black"/>
                  <a:sym typeface="Arial Black"/>
                </a:rPr>
                <a:t>3</a:t>
              </a:r>
              <a:endParaRPr b="1" sz="30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endParaRPr>
            </a:p>
          </p:txBody>
        </p:sp>
        <p:sp>
          <p:nvSpPr>
            <p:cNvPr id="729" name="Google Shape;729;p36"/>
            <p:cNvSpPr txBox="1"/>
            <p:nvPr/>
          </p:nvSpPr>
          <p:spPr>
            <a:xfrm>
              <a:off x="8067535" y="4404174"/>
              <a:ext cx="3648756" cy="3254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400">
                  <a:solidFill>
                    <a:srgbClr val="0C0C0C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조회수가 가장 높은 3곳의 숙소를 보여준다</a:t>
              </a:r>
              <a:endParaRPr sz="14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730" name="Google Shape;730;p36"/>
          <p:cNvSpPr txBox="1"/>
          <p:nvPr/>
        </p:nvSpPr>
        <p:spPr>
          <a:xfrm>
            <a:off x="707827" y="296944"/>
            <a:ext cx="771365" cy="2920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2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예약/예매</a:t>
            </a:r>
            <a:endParaRPr b="1" sz="12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731" name="Google Shape;731;p36"/>
          <p:cNvPicPr preferRelativeResize="0"/>
          <p:nvPr/>
        </p:nvPicPr>
        <p:blipFill rotWithShape="1">
          <a:blip r:embed="rId3">
            <a:alphaModFix/>
          </a:blip>
          <a:srcRect b="37033" l="0" r="0" t="22863"/>
          <a:stretch/>
        </p:blipFill>
        <p:spPr>
          <a:xfrm>
            <a:off x="284530" y="2671377"/>
            <a:ext cx="4167029" cy="3882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32" name="Google Shape;732;p36"/>
          <p:cNvPicPr preferRelativeResize="0"/>
          <p:nvPr/>
        </p:nvPicPr>
        <p:blipFill rotWithShape="1">
          <a:blip r:embed="rId3">
            <a:alphaModFix/>
          </a:blip>
          <a:srcRect b="67291" l="62678" r="10961" t="23798"/>
          <a:stretch/>
        </p:blipFill>
        <p:spPr>
          <a:xfrm>
            <a:off x="4401859" y="4358609"/>
            <a:ext cx="2804073" cy="2202146"/>
          </a:xfrm>
          <a:prstGeom prst="rect">
            <a:avLst/>
          </a:prstGeom>
          <a:noFill/>
          <a:ln>
            <a:noFill/>
          </a:ln>
        </p:spPr>
      </p:pic>
      <p:pic>
        <p:nvPicPr>
          <p:cNvPr id="733" name="Google Shape;733;p36"/>
          <p:cNvPicPr preferRelativeResize="0"/>
          <p:nvPr/>
        </p:nvPicPr>
        <p:blipFill rotWithShape="1">
          <a:blip r:embed="rId3">
            <a:alphaModFix/>
          </a:blip>
          <a:srcRect b="77549" l="13684" r="15238" t="18886"/>
          <a:stretch/>
        </p:blipFill>
        <p:spPr>
          <a:xfrm>
            <a:off x="278449" y="1859815"/>
            <a:ext cx="6927483" cy="807084"/>
          </a:xfrm>
          <a:prstGeom prst="rect">
            <a:avLst/>
          </a:prstGeom>
          <a:noFill/>
          <a:ln>
            <a:noFill/>
          </a:ln>
        </p:spPr>
      </p:pic>
      <p:pic>
        <p:nvPicPr>
          <p:cNvPr id="734" name="Google Shape;734;p36"/>
          <p:cNvPicPr preferRelativeResize="0"/>
          <p:nvPr/>
        </p:nvPicPr>
        <p:blipFill rotWithShape="1">
          <a:blip r:embed="rId3">
            <a:alphaModFix/>
          </a:blip>
          <a:srcRect b="82191" l="9475" r="8985" t="0"/>
          <a:stretch/>
        </p:blipFill>
        <p:spPr>
          <a:xfrm>
            <a:off x="3377855" y="2666899"/>
            <a:ext cx="3828077" cy="1942340"/>
          </a:xfrm>
          <a:prstGeom prst="rect">
            <a:avLst/>
          </a:prstGeom>
          <a:noFill/>
          <a:ln>
            <a:noFill/>
          </a:ln>
        </p:spPr>
      </p:pic>
      <p:sp>
        <p:nvSpPr>
          <p:cNvPr id="735" name="Google Shape;735;p36"/>
          <p:cNvSpPr/>
          <p:nvPr/>
        </p:nvSpPr>
        <p:spPr>
          <a:xfrm>
            <a:off x="4451559" y="4572339"/>
            <a:ext cx="2754373" cy="1981113"/>
          </a:xfrm>
          <a:prstGeom prst="rect">
            <a:avLst/>
          </a:prstGeom>
          <a:noFill/>
          <a:ln cap="flat" cmpd="sng" w="38100">
            <a:solidFill>
              <a:srgbClr val="DD969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6" name="Google Shape;736;p36"/>
          <p:cNvSpPr/>
          <p:nvPr/>
        </p:nvSpPr>
        <p:spPr>
          <a:xfrm>
            <a:off x="549840" y="2033127"/>
            <a:ext cx="6516373" cy="415700"/>
          </a:xfrm>
          <a:prstGeom prst="rect">
            <a:avLst/>
          </a:prstGeom>
          <a:noFill/>
          <a:ln cap="flat" cmpd="sng" w="38100">
            <a:solidFill>
              <a:srgbClr val="DD969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7" name="Google Shape;737;p36"/>
          <p:cNvSpPr/>
          <p:nvPr/>
        </p:nvSpPr>
        <p:spPr>
          <a:xfrm>
            <a:off x="6437493" y="4119400"/>
            <a:ext cx="577762" cy="307364"/>
          </a:xfrm>
          <a:prstGeom prst="rect">
            <a:avLst/>
          </a:prstGeom>
          <a:noFill/>
          <a:ln cap="flat" cmpd="sng" w="38100">
            <a:solidFill>
              <a:srgbClr val="DD969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8" name="Google Shape;738;p36"/>
          <p:cNvSpPr txBox="1"/>
          <p:nvPr/>
        </p:nvSpPr>
        <p:spPr>
          <a:xfrm>
            <a:off x="633662" y="1012921"/>
            <a:ext cx="1524776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숙소 예매</a:t>
            </a:r>
            <a:endParaRPr b="1"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37"/>
          <p:cNvSpPr/>
          <p:nvPr/>
        </p:nvSpPr>
        <p:spPr>
          <a:xfrm>
            <a:off x="15409" y="13253"/>
            <a:ext cx="12189807" cy="685799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4" name="Google Shape;744;p37"/>
          <p:cNvSpPr/>
          <p:nvPr/>
        </p:nvSpPr>
        <p:spPr>
          <a:xfrm>
            <a:off x="-3294" y="0"/>
            <a:ext cx="7607031" cy="6857999"/>
          </a:xfrm>
          <a:prstGeom prst="rect">
            <a:avLst/>
          </a:prstGeom>
          <a:solidFill>
            <a:srgbClr val="F6C30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5" name="Google Shape;745;p37"/>
          <p:cNvSpPr/>
          <p:nvPr/>
        </p:nvSpPr>
        <p:spPr>
          <a:xfrm>
            <a:off x="570040" y="379355"/>
            <a:ext cx="127245" cy="127245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6" name="Google Shape;746;p37"/>
          <p:cNvSpPr txBox="1"/>
          <p:nvPr/>
        </p:nvSpPr>
        <p:spPr>
          <a:xfrm>
            <a:off x="10285934" y="296944"/>
            <a:ext cx="1420581" cy="2920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02. 상품 상세조회</a:t>
            </a:r>
            <a:endParaRPr sz="1200">
              <a:solidFill>
                <a:srgbClr val="7F7F7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747" name="Google Shape;747;p37"/>
          <p:cNvGrpSpPr/>
          <p:nvPr/>
        </p:nvGrpSpPr>
        <p:grpSpPr>
          <a:xfrm>
            <a:off x="7338653" y="2695483"/>
            <a:ext cx="4594123" cy="645042"/>
            <a:chOff x="7338653" y="1182830"/>
            <a:chExt cx="4594123" cy="645042"/>
          </a:xfrm>
        </p:grpSpPr>
        <p:sp>
          <p:nvSpPr>
            <p:cNvPr id="748" name="Google Shape;748;p37"/>
            <p:cNvSpPr txBox="1"/>
            <p:nvPr/>
          </p:nvSpPr>
          <p:spPr>
            <a:xfrm>
              <a:off x="8158368" y="1182830"/>
              <a:ext cx="3774408" cy="58394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400">
                  <a:solidFill>
                    <a:srgbClr val="0C0C0C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체크인, 체크 아웃, 인원수, 방 이름 선택 후 </a:t>
              </a:r>
              <a:endParaRPr sz="14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0" marR="0" rtl="0"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400">
                  <a:solidFill>
                    <a:srgbClr val="0C0C0C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결제 페이지로 이동</a:t>
              </a:r>
              <a:endParaRPr sz="14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49" name="Google Shape;749;p37"/>
            <p:cNvSpPr/>
            <p:nvPr/>
          </p:nvSpPr>
          <p:spPr>
            <a:xfrm>
              <a:off x="7338653" y="1201432"/>
              <a:ext cx="626440" cy="626440"/>
            </a:xfrm>
            <a:prstGeom prst="ellipse">
              <a:avLst/>
            </a:prstGeom>
            <a:solidFill>
              <a:srgbClr val="BFBFBF"/>
            </a:solidFill>
            <a:ln cap="flat" cmpd="sng" w="1079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3000">
                  <a:solidFill>
                    <a:schemeClr val="lt1"/>
                  </a:solidFill>
                  <a:latin typeface="Arial Black"/>
                  <a:ea typeface="Arial Black"/>
                  <a:cs typeface="Arial Black"/>
                  <a:sym typeface="Arial Black"/>
                </a:rPr>
                <a:t>1</a:t>
              </a:r>
              <a:endParaRPr b="1" sz="30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endParaRPr>
            </a:p>
          </p:txBody>
        </p:sp>
      </p:grpSp>
      <p:grpSp>
        <p:nvGrpSpPr>
          <p:cNvPr id="750" name="Google Shape;750;p37"/>
          <p:cNvGrpSpPr/>
          <p:nvPr/>
        </p:nvGrpSpPr>
        <p:grpSpPr>
          <a:xfrm>
            <a:off x="7338693" y="4309807"/>
            <a:ext cx="2210710" cy="626400"/>
            <a:chOff x="7338693" y="3015712"/>
            <a:chExt cx="2210710" cy="626400"/>
          </a:xfrm>
        </p:grpSpPr>
        <p:sp>
          <p:nvSpPr>
            <p:cNvPr id="751" name="Google Shape;751;p37"/>
            <p:cNvSpPr/>
            <p:nvPr/>
          </p:nvSpPr>
          <p:spPr>
            <a:xfrm>
              <a:off x="7338693" y="3015712"/>
              <a:ext cx="626400" cy="626400"/>
            </a:xfrm>
            <a:prstGeom prst="ellipse">
              <a:avLst/>
            </a:prstGeom>
            <a:solidFill>
              <a:srgbClr val="7F7F7F"/>
            </a:solidFill>
            <a:ln cap="flat" cmpd="sng" w="1079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3000">
                  <a:solidFill>
                    <a:schemeClr val="lt1"/>
                  </a:solidFill>
                  <a:latin typeface="Arial Black"/>
                  <a:ea typeface="Arial Black"/>
                  <a:cs typeface="Arial Black"/>
                  <a:sym typeface="Arial Black"/>
                </a:rPr>
                <a:t>2</a:t>
              </a:r>
              <a:endParaRPr b="1" sz="30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endParaRPr>
            </a:p>
          </p:txBody>
        </p:sp>
        <p:sp>
          <p:nvSpPr>
            <p:cNvPr id="752" name="Google Shape;752;p37"/>
            <p:cNvSpPr txBox="1"/>
            <p:nvPr/>
          </p:nvSpPr>
          <p:spPr>
            <a:xfrm>
              <a:off x="8162485" y="3016672"/>
              <a:ext cx="1386918" cy="3254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400">
                  <a:solidFill>
                    <a:srgbClr val="0C0C0C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즐겨찾기 추가</a:t>
              </a:r>
              <a:r>
                <a:rPr b="1" lang="ko-KR" sz="1400">
                  <a:solidFill>
                    <a:srgbClr val="0C0C0C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</a:t>
              </a:r>
              <a:endParaRPr sz="14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753" name="Google Shape;753;p37"/>
          <p:cNvSpPr txBox="1"/>
          <p:nvPr/>
        </p:nvSpPr>
        <p:spPr>
          <a:xfrm>
            <a:off x="707827" y="296944"/>
            <a:ext cx="771365" cy="2920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2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예약/예매</a:t>
            </a:r>
            <a:endParaRPr b="1" sz="12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754" name="Google Shape;754;p37"/>
          <p:cNvPicPr preferRelativeResize="0"/>
          <p:nvPr/>
        </p:nvPicPr>
        <p:blipFill rotWithShape="1">
          <a:blip r:embed="rId3">
            <a:alphaModFix/>
          </a:blip>
          <a:srcRect b="80713" l="9719" r="8959" t="6851"/>
          <a:stretch/>
        </p:blipFill>
        <p:spPr>
          <a:xfrm>
            <a:off x="570040" y="1727936"/>
            <a:ext cx="4784088" cy="4162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755" name="Google Shape;755;p37"/>
          <p:cNvPicPr preferRelativeResize="0"/>
          <p:nvPr/>
        </p:nvPicPr>
        <p:blipFill rotWithShape="1">
          <a:blip r:embed="rId3">
            <a:alphaModFix/>
          </a:blip>
          <a:srcRect b="55807" l="6923" r="32832" t="31699"/>
          <a:stretch/>
        </p:blipFill>
        <p:spPr>
          <a:xfrm>
            <a:off x="4333787" y="3509514"/>
            <a:ext cx="2714446" cy="3203128"/>
          </a:xfrm>
          <a:prstGeom prst="rect">
            <a:avLst/>
          </a:prstGeom>
          <a:noFill/>
          <a:ln>
            <a:noFill/>
          </a:ln>
        </p:spPr>
      </p:pic>
      <p:sp>
        <p:nvSpPr>
          <p:cNvPr id="756" name="Google Shape;756;p37"/>
          <p:cNvSpPr/>
          <p:nvPr/>
        </p:nvSpPr>
        <p:spPr>
          <a:xfrm>
            <a:off x="3800221" y="1827991"/>
            <a:ext cx="1427387" cy="1681523"/>
          </a:xfrm>
          <a:prstGeom prst="rect">
            <a:avLst/>
          </a:prstGeom>
          <a:noFill/>
          <a:ln cap="flat" cmpd="sng" w="38100">
            <a:solidFill>
              <a:srgbClr val="DD969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7" name="Google Shape;757;p37"/>
          <p:cNvSpPr txBox="1"/>
          <p:nvPr/>
        </p:nvSpPr>
        <p:spPr>
          <a:xfrm>
            <a:off x="633662" y="1012921"/>
            <a:ext cx="3281668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숙소 예매 상세페이지</a:t>
            </a:r>
            <a:endParaRPr b="1"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38"/>
          <p:cNvSpPr/>
          <p:nvPr/>
        </p:nvSpPr>
        <p:spPr>
          <a:xfrm>
            <a:off x="15409" y="9526"/>
            <a:ext cx="12189807" cy="685799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3" name="Google Shape;763;p38"/>
          <p:cNvSpPr/>
          <p:nvPr/>
        </p:nvSpPr>
        <p:spPr>
          <a:xfrm>
            <a:off x="-3294" y="0"/>
            <a:ext cx="7607031" cy="6857999"/>
          </a:xfrm>
          <a:prstGeom prst="rect">
            <a:avLst/>
          </a:prstGeom>
          <a:solidFill>
            <a:srgbClr val="F6C30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4" name="Google Shape;764;p38"/>
          <p:cNvSpPr txBox="1"/>
          <p:nvPr/>
        </p:nvSpPr>
        <p:spPr>
          <a:xfrm>
            <a:off x="707827" y="296944"/>
            <a:ext cx="771365" cy="2920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2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예약/예매</a:t>
            </a:r>
            <a:endParaRPr b="1" sz="12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65" name="Google Shape;765;p38"/>
          <p:cNvSpPr/>
          <p:nvPr/>
        </p:nvSpPr>
        <p:spPr>
          <a:xfrm>
            <a:off x="570040" y="379355"/>
            <a:ext cx="127245" cy="127245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6" name="Google Shape;766;p38"/>
          <p:cNvSpPr txBox="1"/>
          <p:nvPr/>
        </p:nvSpPr>
        <p:spPr>
          <a:xfrm>
            <a:off x="10285934" y="296944"/>
            <a:ext cx="1420581" cy="2920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02. 상품 상세조회</a:t>
            </a:r>
            <a:endParaRPr sz="1200">
              <a:solidFill>
                <a:srgbClr val="7F7F7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67" name="Google Shape;767;p38"/>
          <p:cNvSpPr/>
          <p:nvPr/>
        </p:nvSpPr>
        <p:spPr>
          <a:xfrm>
            <a:off x="7338653" y="1550225"/>
            <a:ext cx="626440" cy="626440"/>
          </a:xfrm>
          <a:prstGeom prst="ellipse">
            <a:avLst/>
          </a:prstGeom>
          <a:solidFill>
            <a:srgbClr val="BFBFBF"/>
          </a:solidFill>
          <a:ln cap="flat" cmpd="sng" w="1079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0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1</a:t>
            </a:r>
            <a:endParaRPr b="1" sz="30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768" name="Google Shape;768;p38"/>
          <p:cNvSpPr/>
          <p:nvPr/>
        </p:nvSpPr>
        <p:spPr>
          <a:xfrm>
            <a:off x="7338653" y="2710083"/>
            <a:ext cx="626400" cy="626400"/>
          </a:xfrm>
          <a:prstGeom prst="ellipse">
            <a:avLst/>
          </a:prstGeom>
          <a:solidFill>
            <a:srgbClr val="7F7F7F"/>
          </a:solidFill>
          <a:ln cap="flat" cmpd="sng" w="1079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0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2</a:t>
            </a:r>
            <a:endParaRPr b="1" sz="30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769" name="Google Shape;769;p38"/>
          <p:cNvSpPr/>
          <p:nvPr/>
        </p:nvSpPr>
        <p:spPr>
          <a:xfrm>
            <a:off x="7328695" y="4975406"/>
            <a:ext cx="626400" cy="626400"/>
          </a:xfrm>
          <a:prstGeom prst="ellipse">
            <a:avLst/>
          </a:prstGeom>
          <a:solidFill>
            <a:srgbClr val="595959"/>
          </a:solidFill>
          <a:ln cap="flat" cmpd="sng" w="1079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0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3</a:t>
            </a:r>
            <a:endParaRPr b="1" sz="30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770" name="Google Shape;770;p38"/>
          <p:cNvSpPr txBox="1"/>
          <p:nvPr/>
        </p:nvSpPr>
        <p:spPr>
          <a:xfrm>
            <a:off x="8091660" y="1606378"/>
            <a:ext cx="3807453" cy="5839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rPr>
              <a:t>선택한 교통/숙소/액티비티 상품의 </a:t>
            </a:r>
            <a:endParaRPr sz="1400">
              <a:solidFill>
                <a:srgbClr val="0C0C0C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4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rPr>
              <a:t>상세정보를 조회하고 예약/예매 및 결제 </a:t>
            </a:r>
            <a:r>
              <a:rPr lang="ko-KR" sz="14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rPr>
              <a:t>가능</a:t>
            </a:r>
            <a:endParaRPr sz="1400">
              <a:solidFill>
                <a:srgbClr val="0C0C0C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71" name="Google Shape;771;p38"/>
          <p:cNvSpPr txBox="1"/>
          <p:nvPr/>
        </p:nvSpPr>
        <p:spPr>
          <a:xfrm>
            <a:off x="8091660" y="2710083"/>
            <a:ext cx="3494867" cy="5839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rPr>
              <a:t>결제완료 된 상품의 리뷰와 평점 작성 시 </a:t>
            </a:r>
            <a:endParaRPr sz="1400">
              <a:solidFill>
                <a:srgbClr val="0C0C0C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rPr>
              <a:t>해당 상품의 리뷰 및 평점의 평균값 출력</a:t>
            </a:r>
            <a:endParaRPr sz="1400">
              <a:solidFill>
                <a:srgbClr val="0C0C0C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772" name="Google Shape;772;p38"/>
          <p:cNvPicPr preferRelativeResize="0"/>
          <p:nvPr/>
        </p:nvPicPr>
        <p:blipFill rotWithShape="1">
          <a:blip r:embed="rId3">
            <a:alphaModFix/>
          </a:blip>
          <a:srcRect b="0" l="9302" r="1082" t="17603"/>
          <a:stretch/>
        </p:blipFill>
        <p:spPr>
          <a:xfrm>
            <a:off x="633662" y="2007785"/>
            <a:ext cx="6221527" cy="4143204"/>
          </a:xfrm>
          <a:prstGeom prst="rect">
            <a:avLst/>
          </a:prstGeom>
          <a:noFill/>
          <a:ln>
            <a:noFill/>
          </a:ln>
        </p:spPr>
      </p:pic>
      <p:pic>
        <p:nvPicPr>
          <p:cNvPr id="773" name="Google Shape;773;p38"/>
          <p:cNvPicPr preferRelativeResize="0"/>
          <p:nvPr/>
        </p:nvPicPr>
        <p:blipFill rotWithShape="1">
          <a:blip r:embed="rId4">
            <a:alphaModFix/>
          </a:blip>
          <a:srcRect b="0" l="6549" r="6626" t="0"/>
          <a:stretch/>
        </p:blipFill>
        <p:spPr>
          <a:xfrm>
            <a:off x="8091660" y="3429855"/>
            <a:ext cx="3764344" cy="1387241"/>
          </a:xfrm>
          <a:prstGeom prst="rect">
            <a:avLst/>
          </a:prstGeom>
          <a:noFill/>
          <a:ln cap="flat" cmpd="sng" w="38100">
            <a:solidFill>
              <a:srgbClr val="DD9696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74" name="Google Shape;774;p38"/>
          <p:cNvSpPr/>
          <p:nvPr/>
        </p:nvSpPr>
        <p:spPr>
          <a:xfrm>
            <a:off x="806492" y="2710082"/>
            <a:ext cx="1319752" cy="268787"/>
          </a:xfrm>
          <a:prstGeom prst="rect">
            <a:avLst/>
          </a:prstGeom>
          <a:noFill/>
          <a:ln cap="flat" cmpd="sng" w="38100">
            <a:solidFill>
              <a:srgbClr val="DD969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5" name="Google Shape;775;p38"/>
          <p:cNvSpPr txBox="1"/>
          <p:nvPr/>
        </p:nvSpPr>
        <p:spPr>
          <a:xfrm>
            <a:off x="7973798" y="5024025"/>
            <a:ext cx="5378408" cy="11010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4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rPr>
              <a:t>‘즐겨찾기 추가’ </a:t>
            </a:r>
            <a:r>
              <a:rPr lang="ko-KR" sz="14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rPr>
              <a:t>버튼 클릭 시 </a:t>
            </a:r>
            <a:r>
              <a:rPr b="1" lang="ko-KR" sz="14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rPr>
              <a:t>Ajax</a:t>
            </a:r>
            <a:r>
              <a:rPr lang="ko-KR" sz="14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rPr>
              <a:t>를 통해 </a:t>
            </a:r>
            <a:endParaRPr sz="1400">
              <a:solidFill>
                <a:srgbClr val="0C0C0C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rPr>
              <a:t>‘POST’ 방식으로 해당 상품의 seq를 전송하여 </a:t>
            </a:r>
            <a:endParaRPr sz="1400">
              <a:solidFill>
                <a:srgbClr val="0C0C0C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4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rPr>
              <a:t>DB에 insert</a:t>
            </a:r>
            <a:r>
              <a:rPr lang="ko-KR" sz="14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rPr>
              <a:t> 하며, 마이페이지에서 조회 가능</a:t>
            </a:r>
            <a:endParaRPr sz="1400">
              <a:solidFill>
                <a:srgbClr val="0C0C0C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이미 테이블에 해당 seq가 존재하는 경우 </a:t>
            </a:r>
            <a:r>
              <a:rPr b="1" lang="ko-KR" sz="14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rPr>
              <a:t>delete</a:t>
            </a:r>
            <a:endParaRPr/>
          </a:p>
        </p:txBody>
      </p:sp>
      <p:sp>
        <p:nvSpPr>
          <p:cNvPr id="776" name="Google Shape;776;p38"/>
          <p:cNvSpPr/>
          <p:nvPr/>
        </p:nvSpPr>
        <p:spPr>
          <a:xfrm>
            <a:off x="5422789" y="4585334"/>
            <a:ext cx="1067546" cy="223072"/>
          </a:xfrm>
          <a:prstGeom prst="rect">
            <a:avLst/>
          </a:prstGeom>
          <a:noFill/>
          <a:ln cap="flat" cmpd="sng" w="38100">
            <a:solidFill>
              <a:srgbClr val="DD969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77" name="Google Shape;777;p38"/>
          <p:cNvCxnSpPr>
            <a:stCxn id="774" idx="3"/>
            <a:endCxn id="773" idx="1"/>
          </p:cNvCxnSpPr>
          <p:nvPr/>
        </p:nvCxnSpPr>
        <p:spPr>
          <a:xfrm>
            <a:off x="2126244" y="2844476"/>
            <a:ext cx="5965500" cy="1278900"/>
          </a:xfrm>
          <a:prstGeom prst="straightConnector1">
            <a:avLst/>
          </a:prstGeom>
          <a:noFill/>
          <a:ln cap="flat" cmpd="sng" w="38100">
            <a:solidFill>
              <a:srgbClr val="DD9696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778" name="Google Shape;778;p38"/>
          <p:cNvSpPr txBox="1"/>
          <p:nvPr/>
        </p:nvSpPr>
        <p:spPr>
          <a:xfrm>
            <a:off x="633662" y="1012921"/>
            <a:ext cx="2864887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액티비티 상세조회</a:t>
            </a:r>
            <a:endParaRPr b="1"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2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p39"/>
          <p:cNvSpPr/>
          <p:nvPr/>
        </p:nvSpPr>
        <p:spPr>
          <a:xfrm>
            <a:off x="15409" y="1"/>
            <a:ext cx="12189807" cy="685799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4" name="Google Shape;784;p39"/>
          <p:cNvSpPr/>
          <p:nvPr/>
        </p:nvSpPr>
        <p:spPr>
          <a:xfrm>
            <a:off x="-3294" y="0"/>
            <a:ext cx="7607031" cy="6857999"/>
          </a:xfrm>
          <a:prstGeom prst="rect">
            <a:avLst/>
          </a:prstGeom>
          <a:solidFill>
            <a:srgbClr val="F6C30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5" name="Google Shape;785;p39"/>
          <p:cNvSpPr/>
          <p:nvPr/>
        </p:nvSpPr>
        <p:spPr>
          <a:xfrm>
            <a:off x="570040" y="379355"/>
            <a:ext cx="127245" cy="127245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6" name="Google Shape;786;p39"/>
          <p:cNvSpPr/>
          <p:nvPr/>
        </p:nvSpPr>
        <p:spPr>
          <a:xfrm>
            <a:off x="806492" y="2710082"/>
            <a:ext cx="1319752" cy="268787"/>
          </a:xfrm>
          <a:prstGeom prst="rect">
            <a:avLst/>
          </a:prstGeom>
          <a:noFill/>
          <a:ln cap="flat" cmpd="sng" w="38100">
            <a:solidFill>
              <a:srgbClr val="DD969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87" name="Google Shape;787;p39"/>
          <p:cNvPicPr preferRelativeResize="0"/>
          <p:nvPr/>
        </p:nvPicPr>
        <p:blipFill rotWithShape="1">
          <a:blip r:embed="rId3">
            <a:alphaModFix/>
          </a:blip>
          <a:srcRect b="0" l="5596" r="0" t="0"/>
          <a:stretch/>
        </p:blipFill>
        <p:spPr>
          <a:xfrm>
            <a:off x="633660" y="2021077"/>
            <a:ext cx="6220800" cy="397571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88" name="Google Shape;788;p39"/>
          <p:cNvGrpSpPr/>
          <p:nvPr/>
        </p:nvGrpSpPr>
        <p:grpSpPr>
          <a:xfrm>
            <a:off x="7338653" y="1701304"/>
            <a:ext cx="4594123" cy="1101007"/>
            <a:chOff x="7338653" y="1182830"/>
            <a:chExt cx="4594123" cy="1101007"/>
          </a:xfrm>
        </p:grpSpPr>
        <p:sp>
          <p:nvSpPr>
            <p:cNvPr id="789" name="Google Shape;789;p39"/>
            <p:cNvSpPr txBox="1"/>
            <p:nvPr/>
          </p:nvSpPr>
          <p:spPr>
            <a:xfrm>
              <a:off x="8158368" y="1182830"/>
              <a:ext cx="3774408" cy="110100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400">
                  <a:solidFill>
                    <a:srgbClr val="0C0C0C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DatePicker 라이브러리</a:t>
              </a:r>
              <a:r>
                <a:rPr lang="ko-KR" sz="1400">
                  <a:solidFill>
                    <a:srgbClr val="0C0C0C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를 사용하여 </a:t>
              </a:r>
              <a:endParaRPr sz="14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0" marR="0" rtl="0"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400">
                  <a:solidFill>
                    <a:srgbClr val="0C0C0C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Controller로부터 DB에 저장된 </a:t>
              </a:r>
              <a:endParaRPr sz="14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0" marR="0" rtl="0"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400">
                  <a:solidFill>
                    <a:srgbClr val="0C0C0C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‘예약 가능 날짜’ 데이터를 List로 전송받아 </a:t>
              </a:r>
              <a:endParaRPr sz="14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0" marR="0" rtl="0"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400">
                  <a:solidFill>
                    <a:srgbClr val="0C0C0C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해당하지 않는 일자 및 지난 일자 비활성화</a:t>
              </a:r>
              <a:endParaRPr b="1" sz="14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90" name="Google Shape;790;p39"/>
            <p:cNvSpPr/>
            <p:nvPr/>
          </p:nvSpPr>
          <p:spPr>
            <a:xfrm>
              <a:off x="7338653" y="1201432"/>
              <a:ext cx="626440" cy="626440"/>
            </a:xfrm>
            <a:prstGeom prst="ellipse">
              <a:avLst/>
            </a:prstGeom>
            <a:solidFill>
              <a:srgbClr val="BFBFBF"/>
            </a:solidFill>
            <a:ln cap="flat" cmpd="sng" w="1079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3000">
                  <a:solidFill>
                    <a:schemeClr val="lt1"/>
                  </a:solidFill>
                  <a:latin typeface="Arial Black"/>
                  <a:ea typeface="Arial Black"/>
                  <a:cs typeface="Arial Black"/>
                  <a:sym typeface="Arial Black"/>
                </a:rPr>
                <a:t>1</a:t>
              </a:r>
              <a:endParaRPr b="1" sz="30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endParaRPr>
            </a:p>
          </p:txBody>
        </p:sp>
      </p:grpSp>
      <p:grpSp>
        <p:nvGrpSpPr>
          <p:cNvPr id="791" name="Google Shape;791;p39"/>
          <p:cNvGrpSpPr/>
          <p:nvPr/>
        </p:nvGrpSpPr>
        <p:grpSpPr>
          <a:xfrm>
            <a:off x="7338693" y="3510139"/>
            <a:ext cx="4810744" cy="638847"/>
            <a:chOff x="7338693" y="3015712"/>
            <a:chExt cx="4810744" cy="638847"/>
          </a:xfrm>
        </p:grpSpPr>
        <p:sp>
          <p:nvSpPr>
            <p:cNvPr id="792" name="Google Shape;792;p39"/>
            <p:cNvSpPr txBox="1"/>
            <p:nvPr/>
          </p:nvSpPr>
          <p:spPr>
            <a:xfrm>
              <a:off x="8034208" y="3070617"/>
              <a:ext cx="4115229" cy="58394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400">
                  <a:solidFill>
                    <a:srgbClr val="0C0C0C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카카오맵 API를 통해 </a:t>
              </a:r>
              <a:r>
                <a:rPr b="1" lang="ko-KR" sz="1400">
                  <a:solidFill>
                    <a:srgbClr val="0C0C0C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지오코딩(GeoCoding)</a:t>
              </a:r>
              <a:r>
                <a:rPr lang="ko-KR" sz="1400">
                  <a:solidFill>
                    <a:srgbClr val="0C0C0C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으로 </a:t>
              </a:r>
              <a:endParaRPr sz="14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400">
                  <a:solidFill>
                    <a:srgbClr val="0C0C0C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주소를 좌표값으로 변환 후 마커 생성</a:t>
              </a:r>
              <a:endParaRPr sz="14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93" name="Google Shape;793;p39"/>
            <p:cNvSpPr/>
            <p:nvPr/>
          </p:nvSpPr>
          <p:spPr>
            <a:xfrm>
              <a:off x="7338693" y="3015712"/>
              <a:ext cx="626400" cy="626400"/>
            </a:xfrm>
            <a:prstGeom prst="ellipse">
              <a:avLst/>
            </a:prstGeom>
            <a:solidFill>
              <a:srgbClr val="7F7F7F"/>
            </a:solidFill>
            <a:ln cap="flat" cmpd="sng" w="1079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3000">
                  <a:solidFill>
                    <a:schemeClr val="lt1"/>
                  </a:solidFill>
                  <a:latin typeface="Arial Black"/>
                  <a:ea typeface="Arial Black"/>
                  <a:cs typeface="Arial Black"/>
                  <a:sym typeface="Arial Black"/>
                </a:rPr>
                <a:t>2</a:t>
              </a:r>
              <a:endParaRPr b="1" sz="30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endParaRPr>
            </a:p>
          </p:txBody>
        </p:sp>
      </p:grpSp>
      <p:grpSp>
        <p:nvGrpSpPr>
          <p:cNvPr id="794" name="Google Shape;794;p39"/>
          <p:cNvGrpSpPr/>
          <p:nvPr/>
        </p:nvGrpSpPr>
        <p:grpSpPr>
          <a:xfrm>
            <a:off x="7338653" y="4856814"/>
            <a:ext cx="4791213" cy="1166841"/>
            <a:chOff x="7338653" y="4338340"/>
            <a:chExt cx="4791213" cy="1166841"/>
          </a:xfrm>
        </p:grpSpPr>
        <p:sp>
          <p:nvSpPr>
            <p:cNvPr id="795" name="Google Shape;795;p39"/>
            <p:cNvSpPr/>
            <p:nvPr/>
          </p:nvSpPr>
          <p:spPr>
            <a:xfrm>
              <a:off x="7338653" y="4338340"/>
              <a:ext cx="626400" cy="626400"/>
            </a:xfrm>
            <a:prstGeom prst="ellipse">
              <a:avLst/>
            </a:prstGeom>
            <a:solidFill>
              <a:srgbClr val="595959"/>
            </a:solidFill>
            <a:ln cap="flat" cmpd="sng" w="1079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3000">
                  <a:solidFill>
                    <a:schemeClr val="lt1"/>
                  </a:solidFill>
                  <a:latin typeface="Arial Black"/>
                  <a:ea typeface="Arial Black"/>
                  <a:cs typeface="Arial Black"/>
                  <a:sym typeface="Arial Black"/>
                </a:rPr>
                <a:t>3</a:t>
              </a:r>
              <a:endParaRPr b="1" sz="30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endParaRPr>
            </a:p>
          </p:txBody>
        </p:sp>
        <p:sp>
          <p:nvSpPr>
            <p:cNvPr id="796" name="Google Shape;796;p39"/>
            <p:cNvSpPr txBox="1"/>
            <p:nvPr/>
          </p:nvSpPr>
          <p:spPr>
            <a:xfrm>
              <a:off x="8067535" y="4404174"/>
              <a:ext cx="4062331" cy="110100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400">
                  <a:solidFill>
                    <a:srgbClr val="0C0C0C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날짜 및 인원 선택 시 ‘예약하기’ 버튼 활성화 및 </a:t>
              </a:r>
              <a:endParaRPr sz="14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400">
                  <a:solidFill>
                    <a:srgbClr val="0C0C0C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jQuery를 통해 인원 선택 시 </a:t>
              </a:r>
              <a:endParaRPr sz="14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400">
                  <a:solidFill>
                    <a:srgbClr val="0C0C0C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총 결제금액(상품 기초 가격 * 선택 인원 수)을 </a:t>
              </a:r>
              <a:endParaRPr sz="14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400">
                  <a:solidFill>
                    <a:srgbClr val="0C0C0C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계산하여 결제 페이지로 데이터 전송</a:t>
              </a:r>
              <a:endParaRPr sz="14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797" name="Google Shape;797;p39"/>
          <p:cNvSpPr/>
          <p:nvPr/>
        </p:nvSpPr>
        <p:spPr>
          <a:xfrm>
            <a:off x="1318259" y="2511843"/>
            <a:ext cx="1426235" cy="1675347"/>
          </a:xfrm>
          <a:prstGeom prst="rect">
            <a:avLst/>
          </a:prstGeom>
          <a:noFill/>
          <a:ln cap="flat" cmpd="sng" w="38100">
            <a:solidFill>
              <a:srgbClr val="DD969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8" name="Google Shape;798;p39"/>
          <p:cNvSpPr/>
          <p:nvPr/>
        </p:nvSpPr>
        <p:spPr>
          <a:xfrm>
            <a:off x="2744495" y="4135754"/>
            <a:ext cx="343510" cy="329565"/>
          </a:xfrm>
          <a:prstGeom prst="rect">
            <a:avLst/>
          </a:prstGeom>
          <a:noFill/>
          <a:ln cap="flat" cmpd="sng" w="38100">
            <a:solidFill>
              <a:srgbClr val="DD969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9" name="Google Shape;799;p39"/>
          <p:cNvSpPr/>
          <p:nvPr/>
        </p:nvSpPr>
        <p:spPr>
          <a:xfrm>
            <a:off x="5198840" y="4404174"/>
            <a:ext cx="1494191" cy="1195348"/>
          </a:xfrm>
          <a:prstGeom prst="rect">
            <a:avLst/>
          </a:prstGeom>
          <a:noFill/>
          <a:ln cap="flat" cmpd="sng" w="38100">
            <a:solidFill>
              <a:srgbClr val="DD969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0" name="Google Shape;800;p39"/>
          <p:cNvSpPr txBox="1"/>
          <p:nvPr/>
        </p:nvSpPr>
        <p:spPr>
          <a:xfrm>
            <a:off x="10285933" y="296944"/>
            <a:ext cx="1420582" cy="2920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02. 상품 상세조회</a:t>
            </a:r>
            <a:endParaRPr sz="1200">
              <a:solidFill>
                <a:srgbClr val="7F7F7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01" name="Google Shape;801;p39"/>
          <p:cNvSpPr txBox="1"/>
          <p:nvPr/>
        </p:nvSpPr>
        <p:spPr>
          <a:xfrm>
            <a:off x="707827" y="296944"/>
            <a:ext cx="771365" cy="2920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2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예약/예매</a:t>
            </a:r>
            <a:endParaRPr b="1" sz="12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02" name="Google Shape;802;p39"/>
          <p:cNvSpPr/>
          <p:nvPr/>
        </p:nvSpPr>
        <p:spPr>
          <a:xfrm>
            <a:off x="1415784" y="2610088"/>
            <a:ext cx="286292" cy="286292"/>
          </a:xfrm>
          <a:prstGeom prst="ellipse">
            <a:avLst/>
          </a:prstGeom>
          <a:solidFill>
            <a:srgbClr val="DD9696"/>
          </a:solidFill>
          <a:ln cap="flat" cmpd="sng" w="381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1</a:t>
            </a:r>
            <a:endParaRPr b="1" sz="18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803" name="Google Shape;803;p39"/>
          <p:cNvSpPr/>
          <p:nvPr/>
        </p:nvSpPr>
        <p:spPr>
          <a:xfrm>
            <a:off x="3168296" y="4179027"/>
            <a:ext cx="286292" cy="286292"/>
          </a:xfrm>
          <a:prstGeom prst="ellipse">
            <a:avLst/>
          </a:prstGeom>
          <a:solidFill>
            <a:srgbClr val="DD9696"/>
          </a:solidFill>
          <a:ln cap="flat" cmpd="sng" w="381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2</a:t>
            </a:r>
            <a:endParaRPr b="1" sz="18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804" name="Google Shape;804;p39"/>
          <p:cNvSpPr/>
          <p:nvPr/>
        </p:nvSpPr>
        <p:spPr>
          <a:xfrm>
            <a:off x="5197921" y="4014244"/>
            <a:ext cx="286292" cy="286292"/>
          </a:xfrm>
          <a:prstGeom prst="ellipse">
            <a:avLst/>
          </a:prstGeom>
          <a:solidFill>
            <a:srgbClr val="DD9696"/>
          </a:solidFill>
          <a:ln cap="flat" cmpd="sng" w="381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3</a:t>
            </a:r>
            <a:endParaRPr b="1" sz="18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805" name="Google Shape;805;p39"/>
          <p:cNvSpPr txBox="1"/>
          <p:nvPr/>
        </p:nvSpPr>
        <p:spPr>
          <a:xfrm>
            <a:off x="633662" y="1012921"/>
            <a:ext cx="2864887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액티비티 상세조회</a:t>
            </a:r>
            <a:endParaRPr b="1"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4"/>
          <p:cNvSpPr/>
          <p:nvPr/>
        </p:nvSpPr>
        <p:spPr>
          <a:xfrm>
            <a:off x="0" y="6688299"/>
            <a:ext cx="12191999" cy="157463"/>
          </a:xfrm>
          <a:prstGeom prst="rect">
            <a:avLst/>
          </a:prstGeom>
          <a:solidFill>
            <a:srgbClr val="F6C30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4"/>
          <p:cNvSpPr txBox="1"/>
          <p:nvPr/>
        </p:nvSpPr>
        <p:spPr>
          <a:xfrm>
            <a:off x="707827" y="296944"/>
            <a:ext cx="453970" cy="2920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2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개요</a:t>
            </a:r>
            <a:endParaRPr b="1" sz="12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7" name="Google Shape;147;p4"/>
          <p:cNvSpPr/>
          <p:nvPr/>
        </p:nvSpPr>
        <p:spPr>
          <a:xfrm>
            <a:off x="570040" y="379355"/>
            <a:ext cx="127245" cy="127245"/>
          </a:xfrm>
          <a:prstGeom prst="ellipse">
            <a:avLst/>
          </a:prstGeom>
          <a:solidFill>
            <a:srgbClr val="F6C30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4"/>
          <p:cNvSpPr txBox="1"/>
          <p:nvPr/>
        </p:nvSpPr>
        <p:spPr>
          <a:xfrm>
            <a:off x="10525359" y="296944"/>
            <a:ext cx="1181157" cy="2920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Spring_Project</a:t>
            </a:r>
            <a:endParaRPr sz="1200">
              <a:solidFill>
                <a:srgbClr val="7F7F7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9" name="Google Shape;149;p4"/>
          <p:cNvSpPr txBox="1"/>
          <p:nvPr/>
        </p:nvSpPr>
        <p:spPr>
          <a:xfrm>
            <a:off x="627692" y="977430"/>
            <a:ext cx="2196435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일정</a:t>
            </a:r>
            <a:endParaRPr b="1" sz="2800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50" name="Google Shape;150;p4"/>
          <p:cNvSpPr txBox="1"/>
          <p:nvPr/>
        </p:nvSpPr>
        <p:spPr>
          <a:xfrm>
            <a:off x="662876" y="4381302"/>
            <a:ext cx="556563" cy="3586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시인</a:t>
            </a:r>
            <a:endParaRPr b="1" sz="16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1" name="Google Shape;151;p4"/>
          <p:cNvSpPr txBox="1"/>
          <p:nvPr/>
        </p:nvSpPr>
        <p:spPr>
          <a:xfrm>
            <a:off x="662876" y="5358331"/>
            <a:ext cx="556563" cy="3586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토끼</a:t>
            </a:r>
            <a:endParaRPr b="1" sz="16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52" name="Google Shape;152;p4"/>
          <p:cNvCxnSpPr/>
          <p:nvPr/>
        </p:nvCxnSpPr>
        <p:spPr>
          <a:xfrm>
            <a:off x="760642" y="855663"/>
            <a:ext cx="10102594" cy="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53" name="Google Shape;153;p4"/>
          <p:cNvSpPr/>
          <p:nvPr/>
        </p:nvSpPr>
        <p:spPr>
          <a:xfrm>
            <a:off x="4226925" y="4151495"/>
            <a:ext cx="1404302" cy="1389270"/>
          </a:xfrm>
          <a:prstGeom prst="ellipse">
            <a:avLst/>
          </a:prstGeom>
          <a:solidFill>
            <a:srgbClr val="3F3F3F"/>
          </a:solidFill>
          <a:ln cap="flat" cmpd="sng" w="1079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산출물정리</a:t>
            </a:r>
            <a:endParaRPr b="1" sz="40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54" name="Google Shape;154;p4"/>
          <p:cNvSpPr/>
          <p:nvPr/>
        </p:nvSpPr>
        <p:spPr>
          <a:xfrm>
            <a:off x="4223976" y="1776551"/>
            <a:ext cx="1404302" cy="1389270"/>
          </a:xfrm>
          <a:prstGeom prst="ellipse">
            <a:avLst/>
          </a:prstGeom>
          <a:solidFill>
            <a:srgbClr val="3F3F3F"/>
          </a:solidFill>
          <a:ln cap="flat" cmpd="sng" w="1079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더미</a:t>
            </a:r>
            <a:endParaRPr b="1" sz="20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데이터</a:t>
            </a:r>
            <a:endParaRPr b="1" sz="40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55" name="Google Shape;155;p4"/>
          <p:cNvSpPr/>
          <p:nvPr/>
        </p:nvSpPr>
        <p:spPr>
          <a:xfrm>
            <a:off x="6632685" y="1758000"/>
            <a:ext cx="1404302" cy="1389270"/>
          </a:xfrm>
          <a:prstGeom prst="ellipse">
            <a:avLst/>
          </a:prstGeom>
          <a:solidFill>
            <a:srgbClr val="3F3F3F"/>
          </a:solidFill>
          <a:ln cap="flat" cmpd="sng" w="1079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ERD</a:t>
            </a:r>
            <a:endParaRPr b="1" sz="40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56" name="Google Shape;156;p4"/>
          <p:cNvSpPr/>
          <p:nvPr/>
        </p:nvSpPr>
        <p:spPr>
          <a:xfrm>
            <a:off x="9015843" y="1796487"/>
            <a:ext cx="1404302" cy="1389270"/>
          </a:xfrm>
          <a:prstGeom prst="ellipse">
            <a:avLst/>
          </a:prstGeom>
          <a:solidFill>
            <a:srgbClr val="7F7F7F"/>
          </a:solidFill>
          <a:ln cap="flat" cmpd="sng" w="1079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프론트</a:t>
            </a:r>
            <a:endParaRPr b="1" sz="20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개발</a:t>
            </a:r>
            <a:endParaRPr b="1" sz="40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57" name="Google Shape;157;p4"/>
          <p:cNvSpPr/>
          <p:nvPr/>
        </p:nvSpPr>
        <p:spPr>
          <a:xfrm>
            <a:off x="9015843" y="4191762"/>
            <a:ext cx="1404302" cy="1389270"/>
          </a:xfrm>
          <a:prstGeom prst="ellipse">
            <a:avLst/>
          </a:prstGeom>
          <a:solidFill>
            <a:srgbClr val="3F3F3F"/>
          </a:solidFill>
          <a:ln cap="flat" cmpd="sng" w="1079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개발 환경 세팅</a:t>
            </a:r>
            <a:endParaRPr b="1" sz="40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58" name="Google Shape;158;p4"/>
          <p:cNvSpPr/>
          <p:nvPr/>
        </p:nvSpPr>
        <p:spPr>
          <a:xfrm>
            <a:off x="6621384" y="4151495"/>
            <a:ext cx="1404302" cy="1389270"/>
          </a:xfrm>
          <a:prstGeom prst="ellipse">
            <a:avLst/>
          </a:prstGeom>
          <a:solidFill>
            <a:srgbClr val="7F7F7F"/>
          </a:solidFill>
          <a:ln cap="flat" cmpd="sng" w="1079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백엔드</a:t>
            </a:r>
            <a:endParaRPr b="1" sz="20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개발</a:t>
            </a:r>
            <a:endParaRPr b="1" sz="40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59" name="Google Shape;159;p4"/>
          <p:cNvSpPr/>
          <p:nvPr/>
        </p:nvSpPr>
        <p:spPr>
          <a:xfrm>
            <a:off x="1827585" y="1772823"/>
            <a:ext cx="1404302" cy="1389270"/>
          </a:xfrm>
          <a:prstGeom prst="ellipse">
            <a:avLst/>
          </a:prstGeom>
          <a:solidFill>
            <a:srgbClr val="7F7F7F"/>
          </a:solidFill>
          <a:ln cap="flat" cmpd="sng" w="1079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요구</a:t>
            </a:r>
            <a:endParaRPr b="1" sz="20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분석</a:t>
            </a:r>
            <a:endParaRPr b="1" sz="40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60" name="Google Shape;160;p4"/>
          <p:cNvSpPr/>
          <p:nvPr/>
        </p:nvSpPr>
        <p:spPr>
          <a:xfrm rot="5400000">
            <a:off x="4910696" y="-323915"/>
            <a:ext cx="2554638" cy="9581660"/>
          </a:xfrm>
          <a:custGeom>
            <a:rect b="b" l="l" r="r" t="t"/>
            <a:pathLst>
              <a:path extrusionOk="0" h="6111559" w="943079">
                <a:moveTo>
                  <a:pt x="0" y="6111559"/>
                </a:moveTo>
                <a:lnTo>
                  <a:pt x="0" y="190412"/>
                </a:lnTo>
                <a:cubicBezTo>
                  <a:pt x="0" y="85250"/>
                  <a:pt x="85250" y="0"/>
                  <a:pt x="190412" y="0"/>
                </a:cubicBezTo>
                <a:lnTo>
                  <a:pt x="752666" y="0"/>
                </a:lnTo>
                <a:cubicBezTo>
                  <a:pt x="857828" y="0"/>
                  <a:pt x="943078" y="85250"/>
                  <a:pt x="943078" y="190412"/>
                </a:cubicBezTo>
                <a:lnTo>
                  <a:pt x="943079" y="6111559"/>
                </a:lnTo>
                <a:lnTo>
                  <a:pt x="885349" y="6111559"/>
                </a:lnTo>
                <a:lnTo>
                  <a:pt x="885349" y="190412"/>
                </a:lnTo>
                <a:cubicBezTo>
                  <a:pt x="885349" y="117133"/>
                  <a:pt x="825945" y="57729"/>
                  <a:pt x="752666" y="57729"/>
                </a:cubicBezTo>
                <a:lnTo>
                  <a:pt x="190412" y="57730"/>
                </a:lnTo>
                <a:cubicBezTo>
                  <a:pt x="117133" y="57730"/>
                  <a:pt x="57729" y="117134"/>
                  <a:pt x="57729" y="190413"/>
                </a:cubicBezTo>
                <a:lnTo>
                  <a:pt x="57730" y="6111559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4"/>
          <p:cNvSpPr/>
          <p:nvPr/>
        </p:nvSpPr>
        <p:spPr>
          <a:xfrm>
            <a:off x="2454974" y="3142046"/>
            <a:ext cx="162152" cy="209190"/>
          </a:xfrm>
          <a:prstGeom prst="ellipse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4"/>
          <p:cNvSpPr/>
          <p:nvPr/>
        </p:nvSpPr>
        <p:spPr>
          <a:xfrm>
            <a:off x="4848955" y="3142046"/>
            <a:ext cx="162152" cy="209190"/>
          </a:xfrm>
          <a:prstGeom prst="ellipse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4"/>
          <p:cNvSpPr/>
          <p:nvPr/>
        </p:nvSpPr>
        <p:spPr>
          <a:xfrm>
            <a:off x="7242937" y="3142046"/>
            <a:ext cx="162152" cy="209190"/>
          </a:xfrm>
          <a:prstGeom prst="ellipse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4"/>
          <p:cNvSpPr/>
          <p:nvPr/>
        </p:nvSpPr>
        <p:spPr>
          <a:xfrm>
            <a:off x="9636918" y="3142046"/>
            <a:ext cx="162152" cy="209190"/>
          </a:xfrm>
          <a:prstGeom prst="ellipse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4"/>
          <p:cNvSpPr/>
          <p:nvPr/>
        </p:nvSpPr>
        <p:spPr>
          <a:xfrm>
            <a:off x="7253760" y="5540765"/>
            <a:ext cx="162152" cy="209190"/>
          </a:xfrm>
          <a:prstGeom prst="ellipse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4"/>
          <p:cNvSpPr/>
          <p:nvPr/>
        </p:nvSpPr>
        <p:spPr>
          <a:xfrm>
            <a:off x="4848955" y="5540765"/>
            <a:ext cx="162152" cy="209190"/>
          </a:xfrm>
          <a:prstGeom prst="ellipse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4"/>
          <p:cNvSpPr/>
          <p:nvPr/>
        </p:nvSpPr>
        <p:spPr>
          <a:xfrm>
            <a:off x="9636918" y="5540765"/>
            <a:ext cx="162152" cy="209190"/>
          </a:xfrm>
          <a:prstGeom prst="ellipse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con&#10;&#10;Description automatically generated" id="168" name="Google Shape;168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94181" y="5173645"/>
            <a:ext cx="471110" cy="432115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4"/>
          <p:cNvSpPr txBox="1"/>
          <p:nvPr/>
        </p:nvSpPr>
        <p:spPr>
          <a:xfrm>
            <a:off x="1786691" y="3389164"/>
            <a:ext cx="1497763" cy="3266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3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6월 23일</a:t>
            </a:r>
            <a:endParaRPr sz="150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4"/>
          <p:cNvSpPr txBox="1"/>
          <p:nvPr/>
        </p:nvSpPr>
        <p:spPr>
          <a:xfrm>
            <a:off x="1780855" y="5787882"/>
            <a:ext cx="1497763" cy="3266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3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완료</a:t>
            </a:r>
            <a:endParaRPr sz="150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4"/>
          <p:cNvSpPr txBox="1"/>
          <p:nvPr/>
        </p:nvSpPr>
        <p:spPr>
          <a:xfrm>
            <a:off x="4180672" y="3351236"/>
            <a:ext cx="1497763" cy="3266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3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6월 26일</a:t>
            </a:r>
            <a:endParaRPr sz="150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4"/>
          <p:cNvSpPr txBox="1"/>
          <p:nvPr/>
        </p:nvSpPr>
        <p:spPr>
          <a:xfrm>
            <a:off x="6574654" y="3389164"/>
            <a:ext cx="1497763" cy="3266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3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6월 27일</a:t>
            </a:r>
            <a:endParaRPr sz="150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4"/>
          <p:cNvSpPr txBox="1"/>
          <p:nvPr/>
        </p:nvSpPr>
        <p:spPr>
          <a:xfrm>
            <a:off x="8969113" y="3396840"/>
            <a:ext cx="1497763" cy="3266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3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6월 29일</a:t>
            </a:r>
            <a:endParaRPr sz="150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4"/>
          <p:cNvSpPr txBox="1"/>
          <p:nvPr/>
        </p:nvSpPr>
        <p:spPr>
          <a:xfrm>
            <a:off x="8969113" y="5787882"/>
            <a:ext cx="1497763" cy="3266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3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6월 30일</a:t>
            </a:r>
            <a:endParaRPr sz="150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4"/>
          <p:cNvSpPr txBox="1"/>
          <p:nvPr/>
        </p:nvSpPr>
        <p:spPr>
          <a:xfrm>
            <a:off x="6574654" y="5789839"/>
            <a:ext cx="1497763" cy="3266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3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7월 1일</a:t>
            </a:r>
            <a:endParaRPr sz="150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4"/>
          <p:cNvSpPr txBox="1"/>
          <p:nvPr/>
        </p:nvSpPr>
        <p:spPr>
          <a:xfrm>
            <a:off x="4180672" y="5787882"/>
            <a:ext cx="1497763" cy="3266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3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7월 11일</a:t>
            </a:r>
            <a:endParaRPr sz="150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p40"/>
          <p:cNvSpPr/>
          <p:nvPr/>
        </p:nvSpPr>
        <p:spPr>
          <a:xfrm>
            <a:off x="15409" y="1"/>
            <a:ext cx="12189807" cy="685799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1" name="Google Shape;811;p40"/>
          <p:cNvSpPr/>
          <p:nvPr/>
        </p:nvSpPr>
        <p:spPr>
          <a:xfrm>
            <a:off x="-3294" y="0"/>
            <a:ext cx="7607031" cy="6857999"/>
          </a:xfrm>
          <a:prstGeom prst="rect">
            <a:avLst/>
          </a:prstGeom>
          <a:solidFill>
            <a:srgbClr val="F6C30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2" name="Google Shape;812;p40"/>
          <p:cNvSpPr/>
          <p:nvPr/>
        </p:nvSpPr>
        <p:spPr>
          <a:xfrm>
            <a:off x="570040" y="379355"/>
            <a:ext cx="127245" cy="127245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3" name="Google Shape;813;p40"/>
          <p:cNvSpPr txBox="1"/>
          <p:nvPr/>
        </p:nvSpPr>
        <p:spPr>
          <a:xfrm>
            <a:off x="558659" y="1734037"/>
            <a:ext cx="5180842" cy="3254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400"/>
              <a:buFont typeface="Noto Sans Symbols"/>
              <a:buChar char="●"/>
            </a:pPr>
            <a:r>
              <a:rPr b="1" lang="ko-KR" sz="14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rPr>
              <a:t>DatePicker 라이브러리에서 DB에 존재하는 날짜만 활성화</a:t>
            </a:r>
            <a:endParaRPr b="1" sz="1400">
              <a:solidFill>
                <a:srgbClr val="0C0C0C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814" name="Google Shape;814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8170" y="2172891"/>
            <a:ext cx="5949508" cy="4419635"/>
          </a:xfrm>
          <a:prstGeom prst="rect">
            <a:avLst/>
          </a:prstGeom>
          <a:noFill/>
          <a:ln>
            <a:noFill/>
          </a:ln>
        </p:spPr>
      </p:pic>
      <p:sp>
        <p:nvSpPr>
          <p:cNvPr id="815" name="Google Shape;815;p40"/>
          <p:cNvSpPr txBox="1"/>
          <p:nvPr/>
        </p:nvSpPr>
        <p:spPr>
          <a:xfrm>
            <a:off x="10285934" y="296944"/>
            <a:ext cx="1420581" cy="2920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02. 상품 상세조회</a:t>
            </a:r>
            <a:endParaRPr sz="1200">
              <a:solidFill>
                <a:srgbClr val="7F7F7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816" name="Google Shape;816;p40"/>
          <p:cNvGrpSpPr/>
          <p:nvPr/>
        </p:nvGrpSpPr>
        <p:grpSpPr>
          <a:xfrm>
            <a:off x="7338653" y="1701304"/>
            <a:ext cx="4594123" cy="1101007"/>
            <a:chOff x="7338653" y="1182830"/>
            <a:chExt cx="4594123" cy="1101007"/>
          </a:xfrm>
        </p:grpSpPr>
        <p:sp>
          <p:nvSpPr>
            <p:cNvPr id="817" name="Google Shape;817;p40"/>
            <p:cNvSpPr txBox="1"/>
            <p:nvPr/>
          </p:nvSpPr>
          <p:spPr>
            <a:xfrm>
              <a:off x="8158368" y="1182830"/>
              <a:ext cx="3774408" cy="110100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400">
                  <a:solidFill>
                    <a:srgbClr val="0C0C0C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DatePicker 라이브러리</a:t>
              </a:r>
              <a:r>
                <a:rPr lang="ko-KR" sz="1400">
                  <a:solidFill>
                    <a:srgbClr val="0C0C0C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를 사용하여 </a:t>
              </a:r>
              <a:endParaRPr sz="14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0" marR="0" rtl="0"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400">
                  <a:solidFill>
                    <a:srgbClr val="0C0C0C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Controller로부터 DB에 저장된 </a:t>
              </a:r>
              <a:endParaRPr sz="14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0" marR="0" rtl="0"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400">
                  <a:solidFill>
                    <a:srgbClr val="0C0C0C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‘예약 가능 날짜’ 데이터를 List로 전송받아 </a:t>
              </a:r>
              <a:endParaRPr sz="14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0" marR="0" rtl="0"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400">
                  <a:solidFill>
                    <a:srgbClr val="0C0C0C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해당하지 않는 일자 및 지난 일자 비활성화</a:t>
              </a:r>
              <a:endParaRPr b="1" sz="14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18" name="Google Shape;818;p40"/>
            <p:cNvSpPr/>
            <p:nvPr/>
          </p:nvSpPr>
          <p:spPr>
            <a:xfrm>
              <a:off x="7338653" y="1201432"/>
              <a:ext cx="626440" cy="626440"/>
            </a:xfrm>
            <a:prstGeom prst="ellipse">
              <a:avLst/>
            </a:prstGeom>
            <a:solidFill>
              <a:srgbClr val="BFBFBF"/>
            </a:solidFill>
            <a:ln cap="flat" cmpd="sng" w="1079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3000">
                  <a:solidFill>
                    <a:schemeClr val="lt1"/>
                  </a:solidFill>
                  <a:latin typeface="Arial Black"/>
                  <a:ea typeface="Arial Black"/>
                  <a:cs typeface="Arial Black"/>
                  <a:sym typeface="Arial Black"/>
                </a:rPr>
                <a:t>1</a:t>
              </a:r>
              <a:endParaRPr b="1" sz="30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endParaRPr>
            </a:p>
          </p:txBody>
        </p:sp>
      </p:grpSp>
      <p:grpSp>
        <p:nvGrpSpPr>
          <p:cNvPr id="819" name="Google Shape;819;p40"/>
          <p:cNvGrpSpPr/>
          <p:nvPr/>
        </p:nvGrpSpPr>
        <p:grpSpPr>
          <a:xfrm>
            <a:off x="7338693" y="3510139"/>
            <a:ext cx="4810744" cy="638847"/>
            <a:chOff x="7338693" y="3015712"/>
            <a:chExt cx="4810744" cy="638847"/>
          </a:xfrm>
        </p:grpSpPr>
        <p:sp>
          <p:nvSpPr>
            <p:cNvPr id="820" name="Google Shape;820;p40"/>
            <p:cNvSpPr txBox="1"/>
            <p:nvPr/>
          </p:nvSpPr>
          <p:spPr>
            <a:xfrm>
              <a:off x="8034208" y="3070617"/>
              <a:ext cx="4115229" cy="58394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400">
                  <a:solidFill>
                    <a:srgbClr val="0C0C0C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카카오맵 API를 통해 </a:t>
              </a:r>
              <a:r>
                <a:rPr b="1" lang="ko-KR" sz="1400">
                  <a:solidFill>
                    <a:srgbClr val="0C0C0C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지오코딩(GeoCoding)</a:t>
              </a:r>
              <a:r>
                <a:rPr lang="ko-KR" sz="1400">
                  <a:solidFill>
                    <a:srgbClr val="0C0C0C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으로 </a:t>
              </a:r>
              <a:endParaRPr sz="14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400">
                  <a:solidFill>
                    <a:srgbClr val="0C0C0C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주소를 좌표값으로 변환 후 마커 생성</a:t>
              </a:r>
              <a:endParaRPr sz="14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21" name="Google Shape;821;p40"/>
            <p:cNvSpPr/>
            <p:nvPr/>
          </p:nvSpPr>
          <p:spPr>
            <a:xfrm>
              <a:off x="7338693" y="3015712"/>
              <a:ext cx="626400" cy="626400"/>
            </a:xfrm>
            <a:prstGeom prst="ellipse">
              <a:avLst/>
            </a:prstGeom>
            <a:solidFill>
              <a:srgbClr val="7F7F7F"/>
            </a:solidFill>
            <a:ln cap="flat" cmpd="sng" w="1079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3000">
                  <a:solidFill>
                    <a:schemeClr val="lt1"/>
                  </a:solidFill>
                  <a:latin typeface="Arial Black"/>
                  <a:ea typeface="Arial Black"/>
                  <a:cs typeface="Arial Black"/>
                  <a:sym typeface="Arial Black"/>
                </a:rPr>
                <a:t>2</a:t>
              </a:r>
              <a:endParaRPr b="1" sz="30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endParaRPr>
            </a:p>
          </p:txBody>
        </p:sp>
      </p:grpSp>
      <p:grpSp>
        <p:nvGrpSpPr>
          <p:cNvPr id="822" name="Google Shape;822;p40"/>
          <p:cNvGrpSpPr/>
          <p:nvPr/>
        </p:nvGrpSpPr>
        <p:grpSpPr>
          <a:xfrm>
            <a:off x="7338653" y="4856814"/>
            <a:ext cx="4791213" cy="1166841"/>
            <a:chOff x="7338653" y="4338340"/>
            <a:chExt cx="4791213" cy="1166841"/>
          </a:xfrm>
        </p:grpSpPr>
        <p:sp>
          <p:nvSpPr>
            <p:cNvPr id="823" name="Google Shape;823;p40"/>
            <p:cNvSpPr/>
            <p:nvPr/>
          </p:nvSpPr>
          <p:spPr>
            <a:xfrm>
              <a:off x="7338653" y="4338340"/>
              <a:ext cx="626400" cy="626400"/>
            </a:xfrm>
            <a:prstGeom prst="ellipse">
              <a:avLst/>
            </a:prstGeom>
            <a:solidFill>
              <a:srgbClr val="595959"/>
            </a:solidFill>
            <a:ln cap="flat" cmpd="sng" w="1079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3000">
                  <a:solidFill>
                    <a:schemeClr val="lt1"/>
                  </a:solidFill>
                  <a:latin typeface="Arial Black"/>
                  <a:ea typeface="Arial Black"/>
                  <a:cs typeface="Arial Black"/>
                  <a:sym typeface="Arial Black"/>
                </a:rPr>
                <a:t>3</a:t>
              </a:r>
              <a:endParaRPr b="1" sz="30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endParaRPr>
            </a:p>
          </p:txBody>
        </p:sp>
        <p:sp>
          <p:nvSpPr>
            <p:cNvPr id="824" name="Google Shape;824;p40"/>
            <p:cNvSpPr txBox="1"/>
            <p:nvPr/>
          </p:nvSpPr>
          <p:spPr>
            <a:xfrm>
              <a:off x="8067535" y="4404174"/>
              <a:ext cx="4062331" cy="110100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400">
                  <a:solidFill>
                    <a:srgbClr val="0C0C0C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날짜 및 인원 선택 시 ‘예약하기’ 버튼 활성화 및 </a:t>
              </a:r>
              <a:endParaRPr sz="14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400">
                  <a:solidFill>
                    <a:srgbClr val="0C0C0C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jQuery를 통해 인원 선택 시 </a:t>
              </a:r>
              <a:endParaRPr sz="14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400">
                  <a:solidFill>
                    <a:srgbClr val="0C0C0C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총 결제금액(상품 기초 가격 * 선택 인원 수)을 </a:t>
              </a:r>
              <a:endParaRPr sz="14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400">
                  <a:solidFill>
                    <a:srgbClr val="0C0C0C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계산하여 결제 페이지로 데이터 전송</a:t>
              </a:r>
              <a:endParaRPr sz="14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825" name="Google Shape;825;p40"/>
          <p:cNvSpPr txBox="1"/>
          <p:nvPr/>
        </p:nvSpPr>
        <p:spPr>
          <a:xfrm>
            <a:off x="707827" y="296944"/>
            <a:ext cx="771365" cy="2920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2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예약/예매</a:t>
            </a:r>
            <a:endParaRPr b="1" sz="12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26" name="Google Shape;826;p40"/>
          <p:cNvSpPr txBox="1"/>
          <p:nvPr/>
        </p:nvSpPr>
        <p:spPr>
          <a:xfrm>
            <a:off x="633662" y="1012921"/>
            <a:ext cx="2755883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액티비티 상세조회</a:t>
            </a:r>
            <a:endParaRPr b="1"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0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p41"/>
          <p:cNvSpPr/>
          <p:nvPr/>
        </p:nvSpPr>
        <p:spPr>
          <a:xfrm>
            <a:off x="15409" y="1"/>
            <a:ext cx="12189807" cy="685799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2" name="Google Shape;832;p41"/>
          <p:cNvSpPr/>
          <p:nvPr/>
        </p:nvSpPr>
        <p:spPr>
          <a:xfrm>
            <a:off x="-3294" y="0"/>
            <a:ext cx="7607031" cy="6857999"/>
          </a:xfrm>
          <a:prstGeom prst="rect">
            <a:avLst/>
          </a:prstGeom>
          <a:solidFill>
            <a:srgbClr val="F6C30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3" name="Google Shape;833;p41"/>
          <p:cNvSpPr/>
          <p:nvPr/>
        </p:nvSpPr>
        <p:spPr>
          <a:xfrm>
            <a:off x="570040" y="379355"/>
            <a:ext cx="127245" cy="127245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4" name="Google Shape;834;p41"/>
          <p:cNvSpPr txBox="1"/>
          <p:nvPr/>
        </p:nvSpPr>
        <p:spPr>
          <a:xfrm>
            <a:off x="10285933" y="296944"/>
            <a:ext cx="1420582" cy="2920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03. 상품 결제하기</a:t>
            </a:r>
            <a:endParaRPr sz="1200">
              <a:solidFill>
                <a:srgbClr val="7F7F7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835" name="Google Shape;835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3659" y="2021076"/>
            <a:ext cx="6418355" cy="3772457"/>
          </a:xfrm>
          <a:prstGeom prst="rect">
            <a:avLst/>
          </a:prstGeom>
          <a:noFill/>
          <a:ln>
            <a:noFill/>
          </a:ln>
        </p:spPr>
      </p:pic>
      <p:sp>
        <p:nvSpPr>
          <p:cNvPr id="836" name="Google Shape;836;p41"/>
          <p:cNvSpPr txBox="1"/>
          <p:nvPr/>
        </p:nvSpPr>
        <p:spPr>
          <a:xfrm>
            <a:off x="707827" y="296944"/>
            <a:ext cx="771365" cy="2920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2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예약/예매</a:t>
            </a:r>
            <a:endParaRPr b="1" sz="12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837" name="Google Shape;837;p41"/>
          <p:cNvGrpSpPr/>
          <p:nvPr/>
        </p:nvGrpSpPr>
        <p:grpSpPr>
          <a:xfrm>
            <a:off x="7338653" y="1201432"/>
            <a:ext cx="4635275" cy="1478465"/>
            <a:chOff x="7338653" y="1201432"/>
            <a:chExt cx="4635275" cy="1478465"/>
          </a:xfrm>
        </p:grpSpPr>
        <p:sp>
          <p:nvSpPr>
            <p:cNvPr id="838" name="Google Shape;838;p41"/>
            <p:cNvSpPr/>
            <p:nvPr/>
          </p:nvSpPr>
          <p:spPr>
            <a:xfrm>
              <a:off x="7338653" y="1201432"/>
              <a:ext cx="626440" cy="626440"/>
            </a:xfrm>
            <a:prstGeom prst="ellipse">
              <a:avLst/>
            </a:prstGeom>
            <a:solidFill>
              <a:srgbClr val="BFBFBF"/>
            </a:solidFill>
            <a:ln cap="flat" cmpd="sng" w="1079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3000">
                  <a:solidFill>
                    <a:schemeClr val="lt1"/>
                  </a:solidFill>
                  <a:latin typeface="Arial Black"/>
                  <a:ea typeface="Arial Black"/>
                  <a:cs typeface="Arial Black"/>
                  <a:sym typeface="Arial Black"/>
                </a:rPr>
                <a:t>1</a:t>
              </a:r>
              <a:endParaRPr b="1" sz="30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endParaRPr>
            </a:p>
          </p:txBody>
        </p:sp>
        <p:sp>
          <p:nvSpPr>
            <p:cNvPr id="839" name="Google Shape;839;p41"/>
            <p:cNvSpPr txBox="1"/>
            <p:nvPr/>
          </p:nvSpPr>
          <p:spPr>
            <a:xfrm>
              <a:off x="7977321" y="1320358"/>
              <a:ext cx="3996607" cy="135953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400">
                  <a:solidFill>
                    <a:srgbClr val="0C0C0C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회원이 선택한 상품을 결제하는 기능</a:t>
              </a:r>
              <a:endParaRPr b="1" sz="14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4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400">
                  <a:solidFill>
                    <a:srgbClr val="0C0C0C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상품정보</a:t>
              </a:r>
              <a:r>
                <a:rPr lang="ko-KR" sz="1400">
                  <a:solidFill>
                    <a:srgbClr val="0C0C0C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- 선택한 상품의 정보</a:t>
              </a:r>
              <a:endParaRPr sz="14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400">
                  <a:solidFill>
                    <a:srgbClr val="0C0C0C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예약자</a:t>
              </a:r>
              <a:r>
                <a:rPr lang="ko-KR" sz="1400">
                  <a:solidFill>
                    <a:srgbClr val="0C0C0C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- 로그인 후 Session에 저장된 회원 정보</a:t>
              </a:r>
              <a:endParaRPr sz="14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400">
                  <a:solidFill>
                    <a:srgbClr val="0C0C0C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결제정보</a:t>
              </a:r>
              <a:r>
                <a:rPr lang="ko-KR" sz="1400">
                  <a:solidFill>
                    <a:srgbClr val="0C0C0C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- 결제 방법 선택 및 총 결제금액 </a:t>
              </a:r>
              <a:endParaRPr sz="14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840" name="Google Shape;840;p41"/>
          <p:cNvGrpSpPr/>
          <p:nvPr/>
        </p:nvGrpSpPr>
        <p:grpSpPr>
          <a:xfrm>
            <a:off x="7328695" y="3225839"/>
            <a:ext cx="4924155" cy="967951"/>
            <a:chOff x="7328695" y="2957494"/>
            <a:chExt cx="4924155" cy="967951"/>
          </a:xfrm>
        </p:grpSpPr>
        <p:sp>
          <p:nvSpPr>
            <p:cNvPr id="841" name="Google Shape;841;p41"/>
            <p:cNvSpPr/>
            <p:nvPr/>
          </p:nvSpPr>
          <p:spPr>
            <a:xfrm>
              <a:off x="7328695" y="2957494"/>
              <a:ext cx="626400" cy="626400"/>
            </a:xfrm>
            <a:prstGeom prst="ellipse">
              <a:avLst/>
            </a:prstGeom>
            <a:solidFill>
              <a:srgbClr val="7F7F7F"/>
            </a:solidFill>
            <a:ln cap="flat" cmpd="sng" w="1079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3000">
                  <a:solidFill>
                    <a:schemeClr val="lt1"/>
                  </a:solidFill>
                  <a:latin typeface="Arial Black"/>
                  <a:ea typeface="Arial Black"/>
                  <a:cs typeface="Arial Black"/>
                  <a:sym typeface="Arial Black"/>
                </a:rPr>
                <a:t>2</a:t>
              </a:r>
              <a:endParaRPr b="1" sz="30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endParaRPr>
            </a:p>
          </p:txBody>
        </p:sp>
        <p:sp>
          <p:nvSpPr>
            <p:cNvPr id="842" name="Google Shape;842;p41"/>
            <p:cNvSpPr txBox="1"/>
            <p:nvPr/>
          </p:nvSpPr>
          <p:spPr>
            <a:xfrm>
              <a:off x="7977321" y="3082970"/>
              <a:ext cx="4275529" cy="8424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400">
                  <a:solidFill>
                    <a:srgbClr val="0C0C0C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결제 방법과 약관 안내 전체 동의 시 결제 활성화</a:t>
              </a:r>
              <a:endParaRPr sz="14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400">
                  <a:solidFill>
                    <a:srgbClr val="0C0C0C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아임포트 결제 API</a:t>
              </a:r>
              <a:r>
                <a:rPr lang="ko-KR" sz="1400">
                  <a:solidFill>
                    <a:srgbClr val="0C0C0C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를 사용하여 결제 시 </a:t>
              </a:r>
              <a:endParaRPr sz="14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400">
                  <a:solidFill>
                    <a:srgbClr val="0C0C0C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실제적인 </a:t>
              </a:r>
              <a:r>
                <a:rPr b="1" lang="ko-KR" sz="1400">
                  <a:solidFill>
                    <a:srgbClr val="0C0C0C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결제 처리 기능 구현 및 결제 데이터 전송</a:t>
              </a:r>
              <a:endParaRPr b="1" sz="14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843" name="Google Shape;843;p41"/>
          <p:cNvGrpSpPr/>
          <p:nvPr/>
        </p:nvGrpSpPr>
        <p:grpSpPr>
          <a:xfrm>
            <a:off x="7328695" y="4739732"/>
            <a:ext cx="4935377" cy="1893606"/>
            <a:chOff x="7328695" y="4739732"/>
            <a:chExt cx="4935377" cy="1893606"/>
          </a:xfrm>
        </p:grpSpPr>
        <p:sp>
          <p:nvSpPr>
            <p:cNvPr id="844" name="Google Shape;844;p41"/>
            <p:cNvSpPr/>
            <p:nvPr/>
          </p:nvSpPr>
          <p:spPr>
            <a:xfrm>
              <a:off x="7328695" y="4739732"/>
              <a:ext cx="626400" cy="626400"/>
            </a:xfrm>
            <a:prstGeom prst="ellipse">
              <a:avLst/>
            </a:prstGeom>
            <a:solidFill>
              <a:srgbClr val="595959"/>
            </a:solidFill>
            <a:ln cap="flat" cmpd="sng" w="1079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3000">
                  <a:solidFill>
                    <a:schemeClr val="lt1"/>
                  </a:solidFill>
                  <a:latin typeface="Arial Black"/>
                  <a:ea typeface="Arial Black"/>
                  <a:cs typeface="Arial Black"/>
                  <a:sym typeface="Arial Black"/>
                </a:rPr>
                <a:t>3</a:t>
              </a:r>
              <a:endParaRPr b="1" sz="30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endParaRPr>
            </a:p>
          </p:txBody>
        </p:sp>
        <p:sp>
          <p:nvSpPr>
            <p:cNvPr id="845" name="Google Shape;845;p41"/>
            <p:cNvSpPr txBox="1"/>
            <p:nvPr/>
          </p:nvSpPr>
          <p:spPr>
            <a:xfrm>
              <a:off x="7977321" y="4756734"/>
              <a:ext cx="4286751" cy="187660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400">
                  <a:solidFill>
                    <a:srgbClr val="0C0C0C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결제 성공 시</a:t>
              </a:r>
              <a:r>
                <a:rPr b="1" lang="ko-KR" sz="1400">
                  <a:solidFill>
                    <a:srgbClr val="0C0C0C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Ajax를 통해 결제 데이터를 전송</a:t>
              </a:r>
              <a:r>
                <a:rPr lang="ko-KR" sz="1400">
                  <a:solidFill>
                    <a:srgbClr val="0C0C0C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하여 </a:t>
              </a:r>
              <a:endParaRPr sz="14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400">
                  <a:solidFill>
                    <a:srgbClr val="0C0C0C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‘결제내역’ 테이블에 insert 후 </a:t>
              </a:r>
              <a:endParaRPr sz="14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400">
                  <a:solidFill>
                    <a:srgbClr val="0C0C0C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결제완료 페이지(/payok)로 이동</a:t>
              </a:r>
              <a:endParaRPr sz="14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400">
                  <a:solidFill>
                    <a:srgbClr val="0C0C0C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결제내역 확인 클릭 시</a:t>
              </a:r>
              <a:endParaRPr sz="14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400">
                  <a:solidFill>
                    <a:srgbClr val="0C0C0C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마이페이지 &gt; 내 예매내역으로 이동하여 조회 가능</a:t>
              </a:r>
              <a:endParaRPr sz="14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846" name="Google Shape;846;p41"/>
          <p:cNvSpPr/>
          <p:nvPr/>
        </p:nvSpPr>
        <p:spPr>
          <a:xfrm>
            <a:off x="3933381" y="2537297"/>
            <a:ext cx="2967040" cy="601829"/>
          </a:xfrm>
          <a:prstGeom prst="rect">
            <a:avLst/>
          </a:prstGeom>
          <a:noFill/>
          <a:ln cap="flat" cmpd="sng" w="38100">
            <a:solidFill>
              <a:srgbClr val="DD969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7" name="Google Shape;847;p41"/>
          <p:cNvSpPr txBox="1"/>
          <p:nvPr/>
        </p:nvSpPr>
        <p:spPr>
          <a:xfrm>
            <a:off x="633662" y="1012921"/>
            <a:ext cx="1415772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결제하기</a:t>
            </a:r>
            <a:endParaRPr b="1"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p42"/>
          <p:cNvSpPr/>
          <p:nvPr/>
        </p:nvSpPr>
        <p:spPr>
          <a:xfrm>
            <a:off x="15409" y="1"/>
            <a:ext cx="12189807" cy="685799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3" name="Google Shape;853;p42"/>
          <p:cNvSpPr/>
          <p:nvPr/>
        </p:nvSpPr>
        <p:spPr>
          <a:xfrm>
            <a:off x="-3294" y="0"/>
            <a:ext cx="7607031" cy="6857999"/>
          </a:xfrm>
          <a:prstGeom prst="rect">
            <a:avLst/>
          </a:prstGeom>
          <a:solidFill>
            <a:srgbClr val="F6C30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4" name="Google Shape;854;p42"/>
          <p:cNvSpPr/>
          <p:nvPr/>
        </p:nvSpPr>
        <p:spPr>
          <a:xfrm>
            <a:off x="570040" y="379355"/>
            <a:ext cx="127245" cy="127245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5" name="Google Shape;855;p42"/>
          <p:cNvSpPr txBox="1"/>
          <p:nvPr/>
        </p:nvSpPr>
        <p:spPr>
          <a:xfrm>
            <a:off x="10285933" y="296944"/>
            <a:ext cx="1420582" cy="2920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03. 상품 결제하기</a:t>
            </a:r>
            <a:endParaRPr sz="1200">
              <a:solidFill>
                <a:srgbClr val="7F7F7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856" name="Google Shape;856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3659" y="2021076"/>
            <a:ext cx="5946250" cy="4378429"/>
          </a:xfrm>
          <a:prstGeom prst="rect">
            <a:avLst/>
          </a:prstGeom>
          <a:noFill/>
          <a:ln>
            <a:noFill/>
          </a:ln>
        </p:spPr>
      </p:pic>
      <p:sp>
        <p:nvSpPr>
          <p:cNvPr id="857" name="Google Shape;857;p42"/>
          <p:cNvSpPr/>
          <p:nvPr/>
        </p:nvSpPr>
        <p:spPr>
          <a:xfrm>
            <a:off x="5088673" y="2433021"/>
            <a:ext cx="1426235" cy="995980"/>
          </a:xfrm>
          <a:prstGeom prst="rect">
            <a:avLst/>
          </a:prstGeom>
          <a:noFill/>
          <a:ln cap="flat" cmpd="sng" w="38100">
            <a:solidFill>
              <a:srgbClr val="FFFF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58" name="Google Shape;858;p42"/>
          <p:cNvGrpSpPr/>
          <p:nvPr/>
        </p:nvGrpSpPr>
        <p:grpSpPr>
          <a:xfrm>
            <a:off x="7338653" y="1201432"/>
            <a:ext cx="4635275" cy="1478465"/>
            <a:chOff x="7338653" y="1201432"/>
            <a:chExt cx="4635275" cy="1478465"/>
          </a:xfrm>
        </p:grpSpPr>
        <p:sp>
          <p:nvSpPr>
            <p:cNvPr id="859" name="Google Shape;859;p42"/>
            <p:cNvSpPr/>
            <p:nvPr/>
          </p:nvSpPr>
          <p:spPr>
            <a:xfrm>
              <a:off x="7338653" y="1201432"/>
              <a:ext cx="626440" cy="626440"/>
            </a:xfrm>
            <a:prstGeom prst="ellipse">
              <a:avLst/>
            </a:prstGeom>
            <a:solidFill>
              <a:srgbClr val="BFBFBF"/>
            </a:solidFill>
            <a:ln cap="flat" cmpd="sng" w="1079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3000">
                  <a:solidFill>
                    <a:schemeClr val="lt1"/>
                  </a:solidFill>
                  <a:latin typeface="Arial Black"/>
                  <a:ea typeface="Arial Black"/>
                  <a:cs typeface="Arial Black"/>
                  <a:sym typeface="Arial Black"/>
                </a:rPr>
                <a:t>1</a:t>
              </a:r>
              <a:endParaRPr b="1" sz="30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endParaRPr>
            </a:p>
          </p:txBody>
        </p:sp>
        <p:sp>
          <p:nvSpPr>
            <p:cNvPr id="860" name="Google Shape;860;p42"/>
            <p:cNvSpPr txBox="1"/>
            <p:nvPr/>
          </p:nvSpPr>
          <p:spPr>
            <a:xfrm>
              <a:off x="7977321" y="1320358"/>
              <a:ext cx="3996607" cy="135953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400">
                  <a:solidFill>
                    <a:srgbClr val="0C0C0C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회원이 선택한 상품을 결제하는 기능</a:t>
              </a:r>
              <a:endParaRPr b="1" sz="14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4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400">
                  <a:solidFill>
                    <a:srgbClr val="0C0C0C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상품정보</a:t>
              </a:r>
              <a:r>
                <a:rPr lang="ko-KR" sz="1400">
                  <a:solidFill>
                    <a:srgbClr val="0C0C0C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- 선택한 상품의 정보</a:t>
              </a:r>
              <a:endParaRPr sz="14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400">
                  <a:solidFill>
                    <a:srgbClr val="0C0C0C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예약자</a:t>
              </a:r>
              <a:r>
                <a:rPr lang="ko-KR" sz="1400">
                  <a:solidFill>
                    <a:srgbClr val="0C0C0C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- 로그인 후 Session에 저장된 회원 정보</a:t>
              </a:r>
              <a:endParaRPr sz="14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400">
                  <a:solidFill>
                    <a:srgbClr val="0C0C0C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결제정보</a:t>
              </a:r>
              <a:r>
                <a:rPr lang="ko-KR" sz="1400">
                  <a:solidFill>
                    <a:srgbClr val="0C0C0C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- 결제 방법 선택 및 총 결제금액 </a:t>
              </a:r>
              <a:endParaRPr sz="14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861" name="Google Shape;861;p42"/>
          <p:cNvGrpSpPr/>
          <p:nvPr/>
        </p:nvGrpSpPr>
        <p:grpSpPr>
          <a:xfrm>
            <a:off x="7328695" y="3225839"/>
            <a:ext cx="4924155" cy="967951"/>
            <a:chOff x="7328695" y="2957494"/>
            <a:chExt cx="4924155" cy="967951"/>
          </a:xfrm>
        </p:grpSpPr>
        <p:sp>
          <p:nvSpPr>
            <p:cNvPr id="862" name="Google Shape;862;p42"/>
            <p:cNvSpPr/>
            <p:nvPr/>
          </p:nvSpPr>
          <p:spPr>
            <a:xfrm>
              <a:off x="7328695" y="2957494"/>
              <a:ext cx="626400" cy="626400"/>
            </a:xfrm>
            <a:prstGeom prst="ellipse">
              <a:avLst/>
            </a:prstGeom>
            <a:solidFill>
              <a:srgbClr val="7F7F7F"/>
            </a:solidFill>
            <a:ln cap="flat" cmpd="sng" w="1079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3000">
                  <a:solidFill>
                    <a:schemeClr val="lt1"/>
                  </a:solidFill>
                  <a:latin typeface="Arial Black"/>
                  <a:ea typeface="Arial Black"/>
                  <a:cs typeface="Arial Black"/>
                  <a:sym typeface="Arial Black"/>
                </a:rPr>
                <a:t>2</a:t>
              </a:r>
              <a:endParaRPr b="1" sz="30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endParaRPr>
            </a:p>
          </p:txBody>
        </p:sp>
        <p:sp>
          <p:nvSpPr>
            <p:cNvPr id="863" name="Google Shape;863;p42"/>
            <p:cNvSpPr txBox="1"/>
            <p:nvPr/>
          </p:nvSpPr>
          <p:spPr>
            <a:xfrm>
              <a:off x="7977321" y="3082970"/>
              <a:ext cx="4275529" cy="8424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400">
                  <a:solidFill>
                    <a:srgbClr val="0C0C0C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결제 방법과 약관 안내 전체 동의 시 결제 활성화</a:t>
              </a:r>
              <a:endParaRPr sz="14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400">
                  <a:solidFill>
                    <a:srgbClr val="0C0C0C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아임포트 결제 API</a:t>
              </a:r>
              <a:r>
                <a:rPr lang="ko-KR" sz="1400">
                  <a:solidFill>
                    <a:srgbClr val="0C0C0C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를 사용하여 결제 시 </a:t>
              </a:r>
              <a:endParaRPr sz="14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400">
                  <a:solidFill>
                    <a:srgbClr val="0C0C0C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실제적인 </a:t>
              </a:r>
              <a:r>
                <a:rPr b="1" lang="ko-KR" sz="1400">
                  <a:solidFill>
                    <a:srgbClr val="0C0C0C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결제 처리 기능 구현 및 결제 데이터 전송</a:t>
              </a:r>
              <a:endParaRPr b="1" sz="14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864" name="Google Shape;864;p42"/>
          <p:cNvSpPr txBox="1"/>
          <p:nvPr/>
        </p:nvSpPr>
        <p:spPr>
          <a:xfrm>
            <a:off x="707827" y="296944"/>
            <a:ext cx="771365" cy="2920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2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예약/예매</a:t>
            </a:r>
            <a:endParaRPr b="1" sz="12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865" name="Google Shape;865;p42"/>
          <p:cNvGrpSpPr/>
          <p:nvPr/>
        </p:nvGrpSpPr>
        <p:grpSpPr>
          <a:xfrm>
            <a:off x="7328695" y="4739732"/>
            <a:ext cx="4935377" cy="1893606"/>
            <a:chOff x="7328695" y="4739732"/>
            <a:chExt cx="4935377" cy="1893606"/>
          </a:xfrm>
        </p:grpSpPr>
        <p:sp>
          <p:nvSpPr>
            <p:cNvPr id="866" name="Google Shape;866;p42"/>
            <p:cNvSpPr/>
            <p:nvPr/>
          </p:nvSpPr>
          <p:spPr>
            <a:xfrm>
              <a:off x="7328695" y="4739732"/>
              <a:ext cx="626400" cy="626400"/>
            </a:xfrm>
            <a:prstGeom prst="ellipse">
              <a:avLst/>
            </a:prstGeom>
            <a:solidFill>
              <a:srgbClr val="595959"/>
            </a:solidFill>
            <a:ln cap="flat" cmpd="sng" w="1079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3000">
                  <a:solidFill>
                    <a:schemeClr val="lt1"/>
                  </a:solidFill>
                  <a:latin typeface="Arial Black"/>
                  <a:ea typeface="Arial Black"/>
                  <a:cs typeface="Arial Black"/>
                  <a:sym typeface="Arial Black"/>
                </a:rPr>
                <a:t>3</a:t>
              </a:r>
              <a:endParaRPr b="1" sz="30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endParaRPr>
            </a:p>
          </p:txBody>
        </p:sp>
        <p:sp>
          <p:nvSpPr>
            <p:cNvPr id="867" name="Google Shape;867;p42"/>
            <p:cNvSpPr txBox="1"/>
            <p:nvPr/>
          </p:nvSpPr>
          <p:spPr>
            <a:xfrm>
              <a:off x="7977321" y="4756734"/>
              <a:ext cx="4286751" cy="187660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400">
                  <a:solidFill>
                    <a:srgbClr val="0C0C0C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결제 성공 시</a:t>
              </a:r>
              <a:r>
                <a:rPr b="1" lang="ko-KR" sz="1400">
                  <a:solidFill>
                    <a:srgbClr val="0C0C0C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Ajax를 통해 결제 데이터를 전송</a:t>
              </a:r>
              <a:r>
                <a:rPr lang="ko-KR" sz="1400">
                  <a:solidFill>
                    <a:srgbClr val="0C0C0C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하여 </a:t>
              </a:r>
              <a:endParaRPr sz="14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400">
                  <a:solidFill>
                    <a:srgbClr val="0C0C0C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‘결제내역’ 테이블에 insert 후 </a:t>
              </a:r>
              <a:endParaRPr sz="14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400">
                  <a:solidFill>
                    <a:srgbClr val="0C0C0C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결제완료 페이지(/payok)로 이동</a:t>
              </a:r>
              <a:endParaRPr sz="14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400">
                  <a:solidFill>
                    <a:srgbClr val="0C0C0C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결제내역 확인 클릭 시</a:t>
              </a:r>
              <a:endParaRPr sz="14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400">
                  <a:solidFill>
                    <a:srgbClr val="0C0C0C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마이페이지 &gt; 내 예매내역으로 이동하여 조회 가능</a:t>
              </a:r>
              <a:endParaRPr sz="14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868" name="Google Shape;868;p42"/>
          <p:cNvSpPr txBox="1"/>
          <p:nvPr/>
        </p:nvSpPr>
        <p:spPr>
          <a:xfrm>
            <a:off x="633662" y="1012921"/>
            <a:ext cx="1415772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결제하기</a:t>
            </a:r>
            <a:endParaRPr b="1"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43"/>
          <p:cNvSpPr/>
          <p:nvPr/>
        </p:nvSpPr>
        <p:spPr>
          <a:xfrm>
            <a:off x="15409" y="1"/>
            <a:ext cx="12189807" cy="685799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4" name="Google Shape;874;p43"/>
          <p:cNvSpPr/>
          <p:nvPr/>
        </p:nvSpPr>
        <p:spPr>
          <a:xfrm>
            <a:off x="-3294" y="0"/>
            <a:ext cx="7607031" cy="6857999"/>
          </a:xfrm>
          <a:prstGeom prst="rect">
            <a:avLst/>
          </a:prstGeom>
          <a:solidFill>
            <a:srgbClr val="F6C30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5" name="Google Shape;875;p43"/>
          <p:cNvSpPr txBox="1"/>
          <p:nvPr/>
        </p:nvSpPr>
        <p:spPr>
          <a:xfrm>
            <a:off x="707827" y="296944"/>
            <a:ext cx="771365" cy="2920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2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예약/예매</a:t>
            </a:r>
            <a:endParaRPr b="1" sz="12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76" name="Google Shape;876;p43"/>
          <p:cNvSpPr/>
          <p:nvPr/>
        </p:nvSpPr>
        <p:spPr>
          <a:xfrm>
            <a:off x="570040" y="379355"/>
            <a:ext cx="127245" cy="127245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7" name="Google Shape;877;p43"/>
          <p:cNvSpPr txBox="1"/>
          <p:nvPr/>
        </p:nvSpPr>
        <p:spPr>
          <a:xfrm>
            <a:off x="10648212" y="296944"/>
            <a:ext cx="1058303" cy="2920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04. 결제완료</a:t>
            </a:r>
            <a:endParaRPr sz="1200">
              <a:solidFill>
                <a:srgbClr val="7F7F7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878" name="Google Shape;878;p43"/>
          <p:cNvPicPr preferRelativeResize="0"/>
          <p:nvPr/>
        </p:nvPicPr>
        <p:blipFill rotWithShape="1">
          <a:blip r:embed="rId3">
            <a:alphaModFix/>
          </a:blip>
          <a:srcRect b="27697" l="15694" r="14845" t="36564"/>
          <a:stretch/>
        </p:blipFill>
        <p:spPr>
          <a:xfrm>
            <a:off x="633659" y="2020697"/>
            <a:ext cx="6265128" cy="299436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79" name="Google Shape;879;p43"/>
          <p:cNvGrpSpPr/>
          <p:nvPr/>
        </p:nvGrpSpPr>
        <p:grpSpPr>
          <a:xfrm>
            <a:off x="7338653" y="1201432"/>
            <a:ext cx="4635275" cy="1478465"/>
            <a:chOff x="7338653" y="1201432"/>
            <a:chExt cx="4635275" cy="1478465"/>
          </a:xfrm>
        </p:grpSpPr>
        <p:sp>
          <p:nvSpPr>
            <p:cNvPr id="880" name="Google Shape;880;p43"/>
            <p:cNvSpPr/>
            <p:nvPr/>
          </p:nvSpPr>
          <p:spPr>
            <a:xfrm>
              <a:off x="7338653" y="1201432"/>
              <a:ext cx="626440" cy="626440"/>
            </a:xfrm>
            <a:prstGeom prst="ellipse">
              <a:avLst/>
            </a:prstGeom>
            <a:solidFill>
              <a:srgbClr val="BFBFBF"/>
            </a:solidFill>
            <a:ln cap="flat" cmpd="sng" w="1079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3000">
                  <a:solidFill>
                    <a:schemeClr val="lt1"/>
                  </a:solidFill>
                  <a:latin typeface="Arial Black"/>
                  <a:ea typeface="Arial Black"/>
                  <a:cs typeface="Arial Black"/>
                  <a:sym typeface="Arial Black"/>
                </a:rPr>
                <a:t>1</a:t>
              </a:r>
              <a:endParaRPr b="1" sz="30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endParaRPr>
            </a:p>
          </p:txBody>
        </p:sp>
        <p:sp>
          <p:nvSpPr>
            <p:cNvPr id="881" name="Google Shape;881;p43"/>
            <p:cNvSpPr txBox="1"/>
            <p:nvPr/>
          </p:nvSpPr>
          <p:spPr>
            <a:xfrm>
              <a:off x="7977321" y="1320358"/>
              <a:ext cx="3996607" cy="135953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400">
                  <a:solidFill>
                    <a:srgbClr val="0C0C0C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회원이 선택한 상품을 결제하는 기능</a:t>
              </a:r>
              <a:endParaRPr b="1" sz="14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4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400">
                  <a:solidFill>
                    <a:srgbClr val="0C0C0C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상품정보</a:t>
              </a:r>
              <a:r>
                <a:rPr lang="ko-KR" sz="1400">
                  <a:solidFill>
                    <a:srgbClr val="0C0C0C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- 선택한 상품의 정보</a:t>
              </a:r>
              <a:endParaRPr sz="14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400">
                  <a:solidFill>
                    <a:srgbClr val="0C0C0C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예약자</a:t>
              </a:r>
              <a:r>
                <a:rPr lang="ko-KR" sz="1400">
                  <a:solidFill>
                    <a:srgbClr val="0C0C0C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- 로그인 후 Session에 저장된 회원 정보</a:t>
              </a:r>
              <a:endParaRPr sz="14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400">
                  <a:solidFill>
                    <a:srgbClr val="0C0C0C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결제정보</a:t>
              </a:r>
              <a:r>
                <a:rPr lang="ko-KR" sz="1400">
                  <a:solidFill>
                    <a:srgbClr val="0C0C0C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- 결제 방법 선택 및 총 결제금액 </a:t>
              </a:r>
              <a:endParaRPr sz="14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882" name="Google Shape;882;p43"/>
          <p:cNvGrpSpPr/>
          <p:nvPr/>
        </p:nvGrpSpPr>
        <p:grpSpPr>
          <a:xfrm>
            <a:off x="7328695" y="3225839"/>
            <a:ext cx="4924155" cy="967951"/>
            <a:chOff x="7328695" y="2957494"/>
            <a:chExt cx="4924155" cy="967951"/>
          </a:xfrm>
        </p:grpSpPr>
        <p:sp>
          <p:nvSpPr>
            <p:cNvPr id="883" name="Google Shape;883;p43"/>
            <p:cNvSpPr/>
            <p:nvPr/>
          </p:nvSpPr>
          <p:spPr>
            <a:xfrm>
              <a:off x="7328695" y="2957494"/>
              <a:ext cx="626400" cy="626400"/>
            </a:xfrm>
            <a:prstGeom prst="ellipse">
              <a:avLst/>
            </a:prstGeom>
            <a:solidFill>
              <a:srgbClr val="7F7F7F"/>
            </a:solidFill>
            <a:ln cap="flat" cmpd="sng" w="1079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3000">
                  <a:solidFill>
                    <a:schemeClr val="lt1"/>
                  </a:solidFill>
                  <a:latin typeface="Arial Black"/>
                  <a:ea typeface="Arial Black"/>
                  <a:cs typeface="Arial Black"/>
                  <a:sym typeface="Arial Black"/>
                </a:rPr>
                <a:t>2</a:t>
              </a:r>
              <a:endParaRPr b="1" sz="30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endParaRPr>
            </a:p>
          </p:txBody>
        </p:sp>
        <p:sp>
          <p:nvSpPr>
            <p:cNvPr id="884" name="Google Shape;884;p43"/>
            <p:cNvSpPr txBox="1"/>
            <p:nvPr/>
          </p:nvSpPr>
          <p:spPr>
            <a:xfrm>
              <a:off x="7977321" y="3082970"/>
              <a:ext cx="4275529" cy="8424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400">
                  <a:solidFill>
                    <a:srgbClr val="0C0C0C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결제 방법과 약관 안내 전체 동의 시 결제 활성화</a:t>
              </a:r>
              <a:endParaRPr sz="14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400">
                  <a:solidFill>
                    <a:srgbClr val="0C0C0C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아임포트 결제 API</a:t>
              </a:r>
              <a:r>
                <a:rPr lang="ko-KR" sz="1400">
                  <a:solidFill>
                    <a:srgbClr val="0C0C0C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를 사용하여 결제 시 </a:t>
              </a:r>
              <a:endParaRPr sz="14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400">
                  <a:solidFill>
                    <a:srgbClr val="0C0C0C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실제적인 </a:t>
              </a:r>
              <a:r>
                <a:rPr b="1" lang="ko-KR" sz="1400">
                  <a:solidFill>
                    <a:srgbClr val="0C0C0C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결제 처리 기능 구현 및 결제 데이터 전송</a:t>
              </a:r>
              <a:endParaRPr b="1" sz="14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885" name="Google Shape;885;p43"/>
          <p:cNvGrpSpPr/>
          <p:nvPr/>
        </p:nvGrpSpPr>
        <p:grpSpPr>
          <a:xfrm>
            <a:off x="7328695" y="4739732"/>
            <a:ext cx="4935377" cy="1893606"/>
            <a:chOff x="7328695" y="4739732"/>
            <a:chExt cx="4935377" cy="1893606"/>
          </a:xfrm>
        </p:grpSpPr>
        <p:sp>
          <p:nvSpPr>
            <p:cNvPr id="886" name="Google Shape;886;p43"/>
            <p:cNvSpPr/>
            <p:nvPr/>
          </p:nvSpPr>
          <p:spPr>
            <a:xfrm>
              <a:off x="7328695" y="4739732"/>
              <a:ext cx="626400" cy="626400"/>
            </a:xfrm>
            <a:prstGeom prst="ellipse">
              <a:avLst/>
            </a:prstGeom>
            <a:solidFill>
              <a:srgbClr val="595959"/>
            </a:solidFill>
            <a:ln cap="flat" cmpd="sng" w="1079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3000">
                  <a:solidFill>
                    <a:schemeClr val="lt1"/>
                  </a:solidFill>
                  <a:latin typeface="Arial Black"/>
                  <a:ea typeface="Arial Black"/>
                  <a:cs typeface="Arial Black"/>
                  <a:sym typeface="Arial Black"/>
                </a:rPr>
                <a:t>3</a:t>
              </a:r>
              <a:endParaRPr b="1" sz="30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endParaRPr>
            </a:p>
          </p:txBody>
        </p:sp>
        <p:sp>
          <p:nvSpPr>
            <p:cNvPr id="887" name="Google Shape;887;p43"/>
            <p:cNvSpPr txBox="1"/>
            <p:nvPr/>
          </p:nvSpPr>
          <p:spPr>
            <a:xfrm>
              <a:off x="7977321" y="4756734"/>
              <a:ext cx="4286751" cy="187660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400">
                  <a:solidFill>
                    <a:srgbClr val="0C0C0C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결제 성공 시</a:t>
              </a:r>
              <a:r>
                <a:rPr b="1" lang="ko-KR" sz="1400">
                  <a:solidFill>
                    <a:srgbClr val="0C0C0C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Ajax를 통해 결제 데이터를 전송</a:t>
              </a:r>
              <a:r>
                <a:rPr lang="ko-KR" sz="1400">
                  <a:solidFill>
                    <a:srgbClr val="0C0C0C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하여 </a:t>
              </a:r>
              <a:endParaRPr sz="14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400">
                  <a:solidFill>
                    <a:srgbClr val="0C0C0C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‘결제내역’ 테이블에 insert 후 </a:t>
              </a:r>
              <a:endParaRPr sz="14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400">
                  <a:solidFill>
                    <a:srgbClr val="0C0C0C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결제완료 페이지(/payok)로 이동</a:t>
              </a:r>
              <a:endParaRPr sz="14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400">
                  <a:solidFill>
                    <a:srgbClr val="0C0C0C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결제내역 확인 클릭 시</a:t>
              </a:r>
              <a:endParaRPr sz="14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400">
                  <a:solidFill>
                    <a:srgbClr val="0C0C0C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마이페이지 &gt; 내 예매내역으로 이동하여 조회 가능</a:t>
              </a:r>
              <a:endParaRPr sz="14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888" name="Google Shape;888;p43"/>
          <p:cNvSpPr txBox="1"/>
          <p:nvPr/>
        </p:nvSpPr>
        <p:spPr>
          <a:xfrm>
            <a:off x="633662" y="1012921"/>
            <a:ext cx="1415772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결제하기</a:t>
            </a:r>
            <a:endParaRPr b="1"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2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p44"/>
          <p:cNvSpPr/>
          <p:nvPr/>
        </p:nvSpPr>
        <p:spPr>
          <a:xfrm>
            <a:off x="15409" y="1"/>
            <a:ext cx="12189807" cy="685799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4" name="Google Shape;894;p44"/>
          <p:cNvSpPr/>
          <p:nvPr/>
        </p:nvSpPr>
        <p:spPr>
          <a:xfrm>
            <a:off x="-3294" y="0"/>
            <a:ext cx="7607031" cy="6857999"/>
          </a:xfrm>
          <a:prstGeom prst="rect">
            <a:avLst/>
          </a:prstGeom>
          <a:solidFill>
            <a:srgbClr val="F6C30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5" name="Google Shape;895;p44"/>
          <p:cNvSpPr txBox="1"/>
          <p:nvPr/>
        </p:nvSpPr>
        <p:spPr>
          <a:xfrm>
            <a:off x="707827" y="296944"/>
            <a:ext cx="771365" cy="2920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2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예약/예매</a:t>
            </a:r>
            <a:endParaRPr b="1" sz="12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96" name="Google Shape;896;p44"/>
          <p:cNvSpPr/>
          <p:nvPr/>
        </p:nvSpPr>
        <p:spPr>
          <a:xfrm>
            <a:off x="570040" y="379355"/>
            <a:ext cx="127245" cy="127245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7" name="Google Shape;897;p44"/>
          <p:cNvSpPr txBox="1"/>
          <p:nvPr/>
        </p:nvSpPr>
        <p:spPr>
          <a:xfrm>
            <a:off x="9819460" y="296944"/>
            <a:ext cx="1887055" cy="2920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상품 결제하기 기능 코드</a:t>
            </a:r>
            <a:endParaRPr sz="1200">
              <a:solidFill>
                <a:srgbClr val="7F7F7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898" name="Google Shape;898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6859" y="2186798"/>
            <a:ext cx="4496447" cy="4526423"/>
          </a:xfrm>
          <a:prstGeom prst="rect">
            <a:avLst/>
          </a:prstGeom>
          <a:noFill/>
          <a:ln>
            <a:noFill/>
          </a:ln>
        </p:spPr>
      </p:pic>
      <p:sp>
        <p:nvSpPr>
          <p:cNvPr id="899" name="Google Shape;899;p44"/>
          <p:cNvSpPr/>
          <p:nvPr/>
        </p:nvSpPr>
        <p:spPr>
          <a:xfrm>
            <a:off x="942680" y="4166646"/>
            <a:ext cx="2535811" cy="1951349"/>
          </a:xfrm>
          <a:prstGeom prst="rect">
            <a:avLst/>
          </a:prstGeom>
          <a:noFill/>
          <a:ln cap="flat" cmpd="sng" w="57150">
            <a:solidFill>
              <a:srgbClr val="DD969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00" name="Google Shape;900;p44"/>
          <p:cNvPicPr preferRelativeResize="0"/>
          <p:nvPr/>
        </p:nvPicPr>
        <p:blipFill rotWithShape="1">
          <a:blip r:embed="rId3">
            <a:alphaModFix/>
          </a:blip>
          <a:srcRect b="13674" l="12005" r="35966" t="45088"/>
          <a:stretch/>
        </p:blipFill>
        <p:spPr>
          <a:xfrm>
            <a:off x="3358920" y="2145832"/>
            <a:ext cx="3743355" cy="2986720"/>
          </a:xfrm>
          <a:prstGeom prst="rect">
            <a:avLst/>
          </a:prstGeom>
          <a:noFill/>
          <a:ln cap="flat" cmpd="sng" w="57150">
            <a:solidFill>
              <a:srgbClr val="DD9696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901" name="Google Shape;901;p44"/>
          <p:cNvCxnSpPr>
            <a:stCxn id="899" idx="0"/>
            <a:endCxn id="900" idx="1"/>
          </p:cNvCxnSpPr>
          <p:nvPr/>
        </p:nvCxnSpPr>
        <p:spPr>
          <a:xfrm rot="-5400000">
            <a:off x="2521086" y="3328746"/>
            <a:ext cx="527400" cy="1148400"/>
          </a:xfrm>
          <a:prstGeom prst="bentConnector2">
            <a:avLst/>
          </a:prstGeom>
          <a:noFill/>
          <a:ln cap="flat" cmpd="sng" w="57150">
            <a:solidFill>
              <a:srgbClr val="DD9696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902" name="Google Shape;902;p44"/>
          <p:cNvSpPr txBox="1"/>
          <p:nvPr/>
        </p:nvSpPr>
        <p:spPr>
          <a:xfrm>
            <a:off x="618198" y="1479192"/>
            <a:ext cx="4066370" cy="3254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400"/>
              <a:buFont typeface="Noto Sans Symbols"/>
              <a:buChar char="●"/>
            </a:pPr>
            <a:r>
              <a:rPr b="1" lang="ko-KR" sz="14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rPr>
              <a:t>IMPORT API 및 Ajax를 통해 결제 기능 구현</a:t>
            </a:r>
            <a:endParaRPr b="1" sz="1400">
              <a:solidFill>
                <a:srgbClr val="0C0C0C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903" name="Google Shape;903;p44"/>
          <p:cNvGrpSpPr/>
          <p:nvPr/>
        </p:nvGrpSpPr>
        <p:grpSpPr>
          <a:xfrm>
            <a:off x="7338653" y="1201432"/>
            <a:ext cx="4635275" cy="1478465"/>
            <a:chOff x="7338653" y="1201432"/>
            <a:chExt cx="4635275" cy="1478465"/>
          </a:xfrm>
        </p:grpSpPr>
        <p:sp>
          <p:nvSpPr>
            <p:cNvPr id="904" name="Google Shape;904;p44"/>
            <p:cNvSpPr/>
            <p:nvPr/>
          </p:nvSpPr>
          <p:spPr>
            <a:xfrm>
              <a:off x="7338653" y="1201432"/>
              <a:ext cx="626440" cy="626440"/>
            </a:xfrm>
            <a:prstGeom prst="ellipse">
              <a:avLst/>
            </a:prstGeom>
            <a:solidFill>
              <a:srgbClr val="BFBFBF"/>
            </a:solidFill>
            <a:ln cap="flat" cmpd="sng" w="1079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3000">
                  <a:solidFill>
                    <a:schemeClr val="lt1"/>
                  </a:solidFill>
                  <a:latin typeface="Arial Black"/>
                  <a:ea typeface="Arial Black"/>
                  <a:cs typeface="Arial Black"/>
                  <a:sym typeface="Arial Black"/>
                </a:rPr>
                <a:t>1</a:t>
              </a:r>
              <a:endParaRPr b="1" sz="30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endParaRPr>
            </a:p>
          </p:txBody>
        </p:sp>
        <p:sp>
          <p:nvSpPr>
            <p:cNvPr id="905" name="Google Shape;905;p44"/>
            <p:cNvSpPr txBox="1"/>
            <p:nvPr/>
          </p:nvSpPr>
          <p:spPr>
            <a:xfrm>
              <a:off x="7977321" y="1320358"/>
              <a:ext cx="3996607" cy="135953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400">
                  <a:solidFill>
                    <a:srgbClr val="0C0C0C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회원이 선택한 상품을 결제하는 기능</a:t>
              </a:r>
              <a:endParaRPr b="1" sz="14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4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400">
                  <a:solidFill>
                    <a:srgbClr val="0C0C0C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상품정보</a:t>
              </a:r>
              <a:r>
                <a:rPr lang="ko-KR" sz="1400">
                  <a:solidFill>
                    <a:srgbClr val="0C0C0C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- 선택한 상품의 정보</a:t>
              </a:r>
              <a:endParaRPr sz="14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400">
                  <a:solidFill>
                    <a:srgbClr val="0C0C0C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예약자</a:t>
              </a:r>
              <a:r>
                <a:rPr lang="ko-KR" sz="1400">
                  <a:solidFill>
                    <a:srgbClr val="0C0C0C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- 로그인 후 Session에 저장된 회원 정보</a:t>
              </a:r>
              <a:endParaRPr sz="14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400">
                  <a:solidFill>
                    <a:srgbClr val="0C0C0C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결제정보</a:t>
              </a:r>
              <a:r>
                <a:rPr lang="ko-KR" sz="1400">
                  <a:solidFill>
                    <a:srgbClr val="0C0C0C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- 결제 방법 선택 및 총 결제금액 </a:t>
              </a:r>
              <a:endParaRPr sz="14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906" name="Google Shape;906;p44"/>
          <p:cNvGrpSpPr/>
          <p:nvPr/>
        </p:nvGrpSpPr>
        <p:grpSpPr>
          <a:xfrm>
            <a:off x="7328695" y="3225839"/>
            <a:ext cx="4924155" cy="967951"/>
            <a:chOff x="7328695" y="2957494"/>
            <a:chExt cx="4924155" cy="967951"/>
          </a:xfrm>
        </p:grpSpPr>
        <p:sp>
          <p:nvSpPr>
            <p:cNvPr id="907" name="Google Shape;907;p44"/>
            <p:cNvSpPr/>
            <p:nvPr/>
          </p:nvSpPr>
          <p:spPr>
            <a:xfrm>
              <a:off x="7328695" y="2957494"/>
              <a:ext cx="626400" cy="626400"/>
            </a:xfrm>
            <a:prstGeom prst="ellipse">
              <a:avLst/>
            </a:prstGeom>
            <a:solidFill>
              <a:srgbClr val="7F7F7F"/>
            </a:solidFill>
            <a:ln cap="flat" cmpd="sng" w="1079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3000">
                  <a:solidFill>
                    <a:schemeClr val="lt1"/>
                  </a:solidFill>
                  <a:latin typeface="Arial Black"/>
                  <a:ea typeface="Arial Black"/>
                  <a:cs typeface="Arial Black"/>
                  <a:sym typeface="Arial Black"/>
                </a:rPr>
                <a:t>2</a:t>
              </a:r>
              <a:endParaRPr b="1" sz="30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endParaRPr>
            </a:p>
          </p:txBody>
        </p:sp>
        <p:sp>
          <p:nvSpPr>
            <p:cNvPr id="908" name="Google Shape;908;p44"/>
            <p:cNvSpPr txBox="1"/>
            <p:nvPr/>
          </p:nvSpPr>
          <p:spPr>
            <a:xfrm>
              <a:off x="7977321" y="3082970"/>
              <a:ext cx="4275529" cy="8424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400">
                  <a:solidFill>
                    <a:srgbClr val="0C0C0C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결제 방법과 약관 안내 전체 동의 시 결제 활성화</a:t>
              </a:r>
              <a:endParaRPr sz="14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400">
                  <a:solidFill>
                    <a:srgbClr val="0C0C0C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아임포트 결제 API</a:t>
              </a:r>
              <a:r>
                <a:rPr lang="ko-KR" sz="1400">
                  <a:solidFill>
                    <a:srgbClr val="0C0C0C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를 사용하여 결제 시 </a:t>
              </a:r>
              <a:endParaRPr sz="14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400">
                  <a:solidFill>
                    <a:srgbClr val="0C0C0C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실제적인 </a:t>
              </a:r>
              <a:r>
                <a:rPr b="1" lang="ko-KR" sz="1400">
                  <a:solidFill>
                    <a:srgbClr val="0C0C0C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결제 처리 기능 구현 및 결제 데이터 전송</a:t>
              </a:r>
              <a:endParaRPr b="1" sz="14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909" name="Google Shape;909;p44"/>
          <p:cNvGrpSpPr/>
          <p:nvPr/>
        </p:nvGrpSpPr>
        <p:grpSpPr>
          <a:xfrm>
            <a:off x="7328695" y="4739732"/>
            <a:ext cx="4935377" cy="1893606"/>
            <a:chOff x="7328695" y="4739732"/>
            <a:chExt cx="4935377" cy="1893606"/>
          </a:xfrm>
        </p:grpSpPr>
        <p:sp>
          <p:nvSpPr>
            <p:cNvPr id="910" name="Google Shape;910;p44"/>
            <p:cNvSpPr/>
            <p:nvPr/>
          </p:nvSpPr>
          <p:spPr>
            <a:xfrm>
              <a:off x="7328695" y="4739732"/>
              <a:ext cx="626400" cy="626400"/>
            </a:xfrm>
            <a:prstGeom prst="ellipse">
              <a:avLst/>
            </a:prstGeom>
            <a:solidFill>
              <a:srgbClr val="595959"/>
            </a:solidFill>
            <a:ln cap="flat" cmpd="sng" w="1079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3000">
                  <a:solidFill>
                    <a:schemeClr val="lt1"/>
                  </a:solidFill>
                  <a:latin typeface="Arial Black"/>
                  <a:ea typeface="Arial Black"/>
                  <a:cs typeface="Arial Black"/>
                  <a:sym typeface="Arial Black"/>
                </a:rPr>
                <a:t>3</a:t>
              </a:r>
              <a:endParaRPr b="1" sz="30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endParaRPr>
            </a:p>
          </p:txBody>
        </p:sp>
        <p:sp>
          <p:nvSpPr>
            <p:cNvPr id="911" name="Google Shape;911;p44"/>
            <p:cNvSpPr txBox="1"/>
            <p:nvPr/>
          </p:nvSpPr>
          <p:spPr>
            <a:xfrm>
              <a:off x="7977321" y="4756734"/>
              <a:ext cx="4286751" cy="187660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400">
                  <a:solidFill>
                    <a:srgbClr val="0C0C0C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결제 성공 시</a:t>
              </a:r>
              <a:r>
                <a:rPr b="1" lang="ko-KR" sz="1400">
                  <a:solidFill>
                    <a:srgbClr val="0C0C0C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Ajax를 통해 결제 데이터를 전송</a:t>
              </a:r>
              <a:r>
                <a:rPr lang="ko-KR" sz="1400">
                  <a:solidFill>
                    <a:srgbClr val="0C0C0C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하여 </a:t>
              </a:r>
              <a:endParaRPr sz="14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400">
                  <a:solidFill>
                    <a:srgbClr val="0C0C0C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‘결제내역’ 테이블에 insert 후 </a:t>
              </a:r>
              <a:endParaRPr sz="14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400">
                  <a:solidFill>
                    <a:srgbClr val="0C0C0C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결제완료 페이지(/payok)로 이동</a:t>
              </a:r>
              <a:endParaRPr sz="14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400">
                  <a:solidFill>
                    <a:srgbClr val="0C0C0C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결제내역 확인 클릭 시</a:t>
              </a:r>
              <a:endParaRPr sz="14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400">
                  <a:solidFill>
                    <a:srgbClr val="0C0C0C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마이페이지 &gt; 내 예매내역으로 이동하여 조회 가능</a:t>
              </a:r>
              <a:endParaRPr sz="14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912" name="Google Shape;912;p44"/>
          <p:cNvSpPr txBox="1"/>
          <p:nvPr/>
        </p:nvSpPr>
        <p:spPr>
          <a:xfrm>
            <a:off x="633662" y="1012921"/>
            <a:ext cx="1415772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결제하기</a:t>
            </a:r>
            <a:endParaRPr b="1"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6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p45"/>
          <p:cNvSpPr/>
          <p:nvPr/>
        </p:nvSpPr>
        <p:spPr>
          <a:xfrm>
            <a:off x="0" y="3849485"/>
            <a:ext cx="12191999" cy="2996277"/>
          </a:xfrm>
          <a:prstGeom prst="rect">
            <a:avLst/>
          </a:prstGeom>
          <a:solidFill>
            <a:srgbClr val="F6C30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8" name="Google Shape;918;p45"/>
          <p:cNvSpPr txBox="1"/>
          <p:nvPr/>
        </p:nvSpPr>
        <p:spPr>
          <a:xfrm>
            <a:off x="4717783" y="2747907"/>
            <a:ext cx="2800767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5400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커뮤니티</a:t>
            </a:r>
            <a:endParaRPr b="1" sz="5400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919" name="Google Shape;919;p45"/>
          <p:cNvSpPr/>
          <p:nvPr/>
        </p:nvSpPr>
        <p:spPr>
          <a:xfrm>
            <a:off x="1953187" y="2107580"/>
            <a:ext cx="8329961" cy="2642839"/>
          </a:xfrm>
          <a:prstGeom prst="rect">
            <a:avLst/>
          </a:prstGeom>
          <a:noFill/>
          <a:ln cap="flat" cmpd="sng" w="2540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3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Google Shape;924;p46"/>
          <p:cNvSpPr/>
          <p:nvPr/>
        </p:nvSpPr>
        <p:spPr>
          <a:xfrm>
            <a:off x="-3294" y="1"/>
            <a:ext cx="12189807" cy="685799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5" name="Google Shape;925;p46"/>
          <p:cNvSpPr/>
          <p:nvPr/>
        </p:nvSpPr>
        <p:spPr>
          <a:xfrm>
            <a:off x="-3294" y="0"/>
            <a:ext cx="7607031" cy="6857999"/>
          </a:xfrm>
          <a:prstGeom prst="rect">
            <a:avLst/>
          </a:prstGeom>
          <a:solidFill>
            <a:srgbClr val="F6C30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6" name="Google Shape;926;p46"/>
          <p:cNvSpPr txBox="1"/>
          <p:nvPr/>
        </p:nvSpPr>
        <p:spPr>
          <a:xfrm>
            <a:off x="707827" y="296944"/>
            <a:ext cx="758541" cy="3139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2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기능 소개</a:t>
            </a:r>
            <a:endParaRPr b="1" sz="12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27" name="Google Shape;927;p46"/>
          <p:cNvSpPr/>
          <p:nvPr/>
        </p:nvSpPr>
        <p:spPr>
          <a:xfrm>
            <a:off x="570040" y="379355"/>
            <a:ext cx="127245" cy="127245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46"/>
          <p:cNvSpPr/>
          <p:nvPr/>
        </p:nvSpPr>
        <p:spPr>
          <a:xfrm>
            <a:off x="7338653" y="1201432"/>
            <a:ext cx="626440" cy="626440"/>
          </a:xfrm>
          <a:prstGeom prst="ellipse">
            <a:avLst/>
          </a:prstGeom>
          <a:solidFill>
            <a:srgbClr val="BFBFBF"/>
          </a:solidFill>
          <a:ln cap="flat" cmpd="sng" w="1079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0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1</a:t>
            </a:r>
            <a:endParaRPr b="1" sz="30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929" name="Google Shape;929;p46"/>
          <p:cNvSpPr/>
          <p:nvPr/>
        </p:nvSpPr>
        <p:spPr>
          <a:xfrm>
            <a:off x="7328695" y="2957494"/>
            <a:ext cx="626400" cy="626400"/>
          </a:xfrm>
          <a:prstGeom prst="ellipse">
            <a:avLst/>
          </a:prstGeom>
          <a:solidFill>
            <a:srgbClr val="7F7F7F"/>
          </a:solidFill>
          <a:ln cap="flat" cmpd="sng" w="1079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0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2</a:t>
            </a:r>
            <a:endParaRPr b="1" sz="30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930" name="Google Shape;930;p46"/>
          <p:cNvSpPr/>
          <p:nvPr/>
        </p:nvSpPr>
        <p:spPr>
          <a:xfrm>
            <a:off x="7328695" y="4739732"/>
            <a:ext cx="626400" cy="626400"/>
          </a:xfrm>
          <a:prstGeom prst="ellipse">
            <a:avLst/>
          </a:prstGeom>
          <a:solidFill>
            <a:srgbClr val="595959"/>
          </a:solidFill>
          <a:ln cap="flat" cmpd="sng" w="1079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0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3</a:t>
            </a:r>
            <a:endParaRPr b="1" sz="30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id="931" name="Google Shape;931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0040" y="1683003"/>
            <a:ext cx="5317576" cy="4859932"/>
          </a:xfrm>
          <a:prstGeom prst="rect">
            <a:avLst/>
          </a:prstGeom>
          <a:noFill/>
          <a:ln>
            <a:noFill/>
          </a:ln>
        </p:spPr>
      </p:pic>
      <p:sp>
        <p:nvSpPr>
          <p:cNvPr id="932" name="Google Shape;932;p46"/>
          <p:cNvSpPr txBox="1"/>
          <p:nvPr/>
        </p:nvSpPr>
        <p:spPr>
          <a:xfrm>
            <a:off x="8158368" y="1150674"/>
            <a:ext cx="3403496" cy="6093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rPr>
              <a:t>회원들이 서로 여행 후기를 공유하고</a:t>
            </a:r>
            <a:endParaRPr sz="1400">
              <a:solidFill>
                <a:srgbClr val="0C0C0C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rPr>
              <a:t>동행을 구하거나 분실물을 제보하는 커뮤니티</a:t>
            </a:r>
            <a:endParaRPr sz="1400">
              <a:solidFill>
                <a:srgbClr val="0C0C0C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33" name="Google Shape;933;p46"/>
          <p:cNvSpPr txBox="1"/>
          <p:nvPr/>
        </p:nvSpPr>
        <p:spPr>
          <a:xfrm>
            <a:off x="8231776" y="4756734"/>
            <a:ext cx="3810659" cy="6093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rPr>
              <a:t>댓글 insert / delete ,  게시글 신고할 경우</a:t>
            </a:r>
            <a:endParaRPr sz="1400">
              <a:solidFill>
                <a:srgbClr val="0C0C0C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rPr>
              <a:t>댓글 개수와 신고수 자동 업데이트하는 트리거 실행</a:t>
            </a:r>
            <a:endParaRPr sz="1400">
              <a:solidFill>
                <a:srgbClr val="0C0C0C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34" name="Google Shape;934;p46"/>
          <p:cNvSpPr txBox="1"/>
          <p:nvPr/>
        </p:nvSpPr>
        <p:spPr>
          <a:xfrm>
            <a:off x="8231776" y="3002054"/>
            <a:ext cx="3414717" cy="5839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rPr>
              <a:t>회원은 게시물 등록, 댓글 등록, 게시글 추천 등</a:t>
            </a:r>
            <a:endParaRPr sz="1400">
              <a:solidFill>
                <a:srgbClr val="0C0C0C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rPr>
              <a:t>커뮤니티의 기본적인 CRUD 를 할 수 있음</a:t>
            </a:r>
            <a:endParaRPr sz="1400">
              <a:solidFill>
                <a:srgbClr val="0C0C0C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35" name="Google Shape;935;p46"/>
          <p:cNvSpPr/>
          <p:nvPr/>
        </p:nvSpPr>
        <p:spPr>
          <a:xfrm>
            <a:off x="1008094" y="2140496"/>
            <a:ext cx="371126" cy="175509"/>
          </a:xfrm>
          <a:prstGeom prst="rect">
            <a:avLst/>
          </a:prstGeom>
          <a:noFill/>
          <a:ln cap="flat" cmpd="sng" w="38100">
            <a:solidFill>
              <a:srgbClr val="EE64A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36" name="Google Shape;936;p46"/>
          <p:cNvGrpSpPr/>
          <p:nvPr/>
        </p:nvGrpSpPr>
        <p:grpSpPr>
          <a:xfrm>
            <a:off x="8298370" y="1797397"/>
            <a:ext cx="2282545" cy="488606"/>
            <a:chOff x="8317032" y="1750742"/>
            <a:chExt cx="2282545" cy="488606"/>
          </a:xfrm>
        </p:grpSpPr>
        <p:grpSp>
          <p:nvGrpSpPr>
            <p:cNvPr id="937" name="Google Shape;937;p46"/>
            <p:cNvGrpSpPr/>
            <p:nvPr/>
          </p:nvGrpSpPr>
          <p:grpSpPr>
            <a:xfrm>
              <a:off x="8464080" y="1827872"/>
              <a:ext cx="1935045" cy="325410"/>
              <a:chOff x="8948120" y="1784197"/>
              <a:chExt cx="1935045" cy="325410"/>
            </a:xfrm>
          </p:grpSpPr>
          <p:sp>
            <p:nvSpPr>
              <p:cNvPr id="938" name="Google Shape;938;p46"/>
              <p:cNvSpPr txBox="1"/>
              <p:nvPr/>
            </p:nvSpPr>
            <p:spPr>
              <a:xfrm>
                <a:off x="8948120" y="1784197"/>
                <a:ext cx="505267" cy="325410"/>
              </a:xfrm>
              <a:prstGeom prst="rect">
                <a:avLst/>
              </a:prstGeom>
              <a:noFill/>
              <a:ln cap="flat" cmpd="sng" w="19050">
                <a:solidFill>
                  <a:srgbClr val="97C45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-KR" sz="1400">
                    <a:solidFill>
                      <a:srgbClr val="8FBF4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리뷰</a:t>
                </a:r>
                <a:endParaRPr b="1" sz="1400">
                  <a:solidFill>
                    <a:srgbClr val="8FBF4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939" name="Google Shape;939;p46"/>
              <p:cNvSpPr txBox="1"/>
              <p:nvPr/>
            </p:nvSpPr>
            <p:spPr>
              <a:xfrm>
                <a:off x="9663009" y="1784197"/>
                <a:ext cx="505267" cy="325410"/>
              </a:xfrm>
              <a:prstGeom prst="rect">
                <a:avLst/>
              </a:prstGeom>
              <a:noFill/>
              <a:ln cap="flat" cmpd="sng" w="19050">
                <a:solidFill>
                  <a:srgbClr val="4C65E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-KR" sz="1400">
                    <a:solidFill>
                      <a:srgbClr val="4C65E0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동행</a:t>
                </a:r>
                <a:endParaRPr b="1" sz="1400">
                  <a:solidFill>
                    <a:srgbClr val="4C65E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940" name="Google Shape;940;p46"/>
              <p:cNvSpPr txBox="1"/>
              <p:nvPr/>
            </p:nvSpPr>
            <p:spPr>
              <a:xfrm>
                <a:off x="10377898" y="1784197"/>
                <a:ext cx="505267" cy="325410"/>
              </a:xfrm>
              <a:prstGeom prst="rect">
                <a:avLst/>
              </a:prstGeom>
              <a:noFill/>
              <a:ln cap="flat" cmpd="sng" w="19050">
                <a:solidFill>
                  <a:srgbClr val="C55A1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-KR" sz="1400">
                    <a:solidFill>
                      <a:srgbClr val="C55A1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분실</a:t>
                </a:r>
                <a:endParaRPr b="1" sz="1400">
                  <a:solidFill>
                    <a:srgbClr val="C55A1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941" name="Google Shape;941;p46"/>
            <p:cNvSpPr/>
            <p:nvPr/>
          </p:nvSpPr>
          <p:spPr>
            <a:xfrm>
              <a:off x="8317032" y="1750742"/>
              <a:ext cx="2282545" cy="488606"/>
            </a:xfrm>
            <a:prstGeom prst="rect">
              <a:avLst/>
            </a:prstGeom>
            <a:noFill/>
            <a:ln cap="flat" cmpd="sng" w="38100">
              <a:solidFill>
                <a:srgbClr val="EE64A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942" name="Google Shape;942;p46"/>
          <p:cNvCxnSpPr>
            <a:stCxn id="935" idx="3"/>
          </p:cNvCxnSpPr>
          <p:nvPr/>
        </p:nvCxnSpPr>
        <p:spPr>
          <a:xfrm flipH="1" rot="10800000">
            <a:off x="1379220" y="2034151"/>
            <a:ext cx="589500" cy="194100"/>
          </a:xfrm>
          <a:prstGeom prst="straightConnector1">
            <a:avLst/>
          </a:prstGeom>
          <a:noFill/>
          <a:ln cap="flat" cmpd="sng" w="38100">
            <a:solidFill>
              <a:srgbClr val="EE64AC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943" name="Google Shape;943;p46"/>
          <p:cNvCxnSpPr/>
          <p:nvPr/>
        </p:nvCxnSpPr>
        <p:spPr>
          <a:xfrm>
            <a:off x="1960257" y="2036613"/>
            <a:ext cx="6120882" cy="0"/>
          </a:xfrm>
          <a:prstGeom prst="straightConnector1">
            <a:avLst/>
          </a:prstGeom>
          <a:noFill/>
          <a:ln cap="flat" cmpd="sng" w="38100">
            <a:solidFill>
              <a:srgbClr val="EE64AC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944" name="Google Shape;944;p46"/>
          <p:cNvSpPr txBox="1"/>
          <p:nvPr/>
        </p:nvSpPr>
        <p:spPr>
          <a:xfrm>
            <a:off x="546428" y="583882"/>
            <a:ext cx="1568058" cy="3254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400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/</a:t>
            </a:r>
            <a:r>
              <a:rPr lang="ko-KR" sz="1400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dreamjourney/board</a:t>
            </a:r>
            <a:endParaRPr/>
          </a:p>
        </p:txBody>
      </p:sp>
      <p:sp>
        <p:nvSpPr>
          <p:cNvPr id="945" name="Google Shape;945;p46"/>
          <p:cNvSpPr txBox="1"/>
          <p:nvPr/>
        </p:nvSpPr>
        <p:spPr>
          <a:xfrm>
            <a:off x="633662" y="1012921"/>
            <a:ext cx="1415772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커뮤니티</a:t>
            </a:r>
            <a:endParaRPr b="1"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6" name="Google Shape;946;p46"/>
          <p:cNvSpPr txBox="1"/>
          <p:nvPr/>
        </p:nvSpPr>
        <p:spPr>
          <a:xfrm>
            <a:off x="10648213" y="296944"/>
            <a:ext cx="1058303" cy="2920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01. 커뮤니티</a:t>
            </a:r>
            <a:endParaRPr sz="1200">
              <a:solidFill>
                <a:srgbClr val="7F7F7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0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Google Shape;951;p47"/>
          <p:cNvSpPr/>
          <p:nvPr/>
        </p:nvSpPr>
        <p:spPr>
          <a:xfrm>
            <a:off x="-3294" y="0"/>
            <a:ext cx="7607031" cy="6857999"/>
          </a:xfrm>
          <a:prstGeom prst="rect">
            <a:avLst/>
          </a:prstGeom>
          <a:solidFill>
            <a:srgbClr val="F6C30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2" name="Google Shape;952;p47"/>
          <p:cNvSpPr txBox="1"/>
          <p:nvPr/>
        </p:nvSpPr>
        <p:spPr>
          <a:xfrm>
            <a:off x="707827" y="296944"/>
            <a:ext cx="758541" cy="3139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2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기능 소개</a:t>
            </a:r>
            <a:endParaRPr b="1" sz="12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53" name="Google Shape;953;p47"/>
          <p:cNvSpPr/>
          <p:nvPr/>
        </p:nvSpPr>
        <p:spPr>
          <a:xfrm>
            <a:off x="570040" y="379355"/>
            <a:ext cx="127245" cy="127245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54" name="Google Shape;954;p47"/>
          <p:cNvPicPr preferRelativeResize="0"/>
          <p:nvPr/>
        </p:nvPicPr>
        <p:blipFill rotWithShape="1">
          <a:blip r:embed="rId3">
            <a:alphaModFix/>
          </a:blip>
          <a:srcRect b="9776" l="16301" r="13708" t="6578"/>
          <a:stretch/>
        </p:blipFill>
        <p:spPr>
          <a:xfrm>
            <a:off x="488632" y="1853445"/>
            <a:ext cx="6611927" cy="3710776"/>
          </a:xfrm>
          <a:prstGeom prst="rect">
            <a:avLst/>
          </a:prstGeom>
          <a:noFill/>
          <a:ln>
            <a:noFill/>
          </a:ln>
        </p:spPr>
      </p:pic>
      <p:sp>
        <p:nvSpPr>
          <p:cNvPr id="955" name="Google Shape;955;p47"/>
          <p:cNvSpPr/>
          <p:nvPr/>
        </p:nvSpPr>
        <p:spPr>
          <a:xfrm>
            <a:off x="7338653" y="1201432"/>
            <a:ext cx="626440" cy="626440"/>
          </a:xfrm>
          <a:prstGeom prst="ellipse">
            <a:avLst/>
          </a:prstGeom>
          <a:solidFill>
            <a:srgbClr val="BFBFBF"/>
          </a:solidFill>
          <a:ln cap="flat" cmpd="sng" w="1079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0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1</a:t>
            </a:r>
            <a:endParaRPr b="1" sz="30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956" name="Google Shape;956;p47"/>
          <p:cNvSpPr/>
          <p:nvPr/>
        </p:nvSpPr>
        <p:spPr>
          <a:xfrm>
            <a:off x="7328695" y="2957494"/>
            <a:ext cx="626400" cy="626400"/>
          </a:xfrm>
          <a:prstGeom prst="ellipse">
            <a:avLst/>
          </a:prstGeom>
          <a:solidFill>
            <a:srgbClr val="7F7F7F"/>
          </a:solidFill>
          <a:ln cap="flat" cmpd="sng" w="1079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0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2</a:t>
            </a:r>
            <a:endParaRPr b="1" sz="30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957" name="Google Shape;957;p47"/>
          <p:cNvSpPr/>
          <p:nvPr/>
        </p:nvSpPr>
        <p:spPr>
          <a:xfrm>
            <a:off x="7328695" y="4739732"/>
            <a:ext cx="626400" cy="626400"/>
          </a:xfrm>
          <a:prstGeom prst="ellipse">
            <a:avLst/>
          </a:prstGeom>
          <a:solidFill>
            <a:srgbClr val="595959"/>
          </a:solidFill>
          <a:ln cap="flat" cmpd="sng" w="1079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0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3</a:t>
            </a:r>
            <a:endParaRPr b="1" sz="30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958" name="Google Shape;958;p47"/>
          <p:cNvSpPr txBox="1"/>
          <p:nvPr/>
        </p:nvSpPr>
        <p:spPr>
          <a:xfrm>
            <a:off x="8158368" y="1150674"/>
            <a:ext cx="3403496" cy="6093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rPr>
              <a:t>회원들이 서로 여행 후기를 공유하고</a:t>
            </a:r>
            <a:endParaRPr sz="1400">
              <a:solidFill>
                <a:srgbClr val="0C0C0C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rPr>
              <a:t>동행을 구하거나 분실물을 제보하는 커뮤니티</a:t>
            </a:r>
            <a:endParaRPr sz="1400">
              <a:solidFill>
                <a:srgbClr val="0C0C0C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959" name="Google Shape;959;p47"/>
          <p:cNvGrpSpPr/>
          <p:nvPr/>
        </p:nvGrpSpPr>
        <p:grpSpPr>
          <a:xfrm>
            <a:off x="8342781" y="1739361"/>
            <a:ext cx="1935045" cy="325410"/>
            <a:chOff x="8948120" y="1784197"/>
            <a:chExt cx="1935045" cy="325410"/>
          </a:xfrm>
        </p:grpSpPr>
        <p:sp>
          <p:nvSpPr>
            <p:cNvPr id="960" name="Google Shape;960;p47"/>
            <p:cNvSpPr txBox="1"/>
            <p:nvPr/>
          </p:nvSpPr>
          <p:spPr>
            <a:xfrm>
              <a:off x="8948120" y="1784197"/>
              <a:ext cx="505267" cy="325410"/>
            </a:xfrm>
            <a:prstGeom prst="rect">
              <a:avLst/>
            </a:prstGeom>
            <a:noFill/>
            <a:ln cap="flat" cmpd="sng" w="19050">
              <a:solidFill>
                <a:srgbClr val="97C45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400">
                  <a:solidFill>
                    <a:srgbClr val="8FBF4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리뷰</a:t>
              </a:r>
              <a:endParaRPr b="1" sz="1400">
                <a:solidFill>
                  <a:srgbClr val="8FBF4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961" name="Google Shape;961;p47"/>
            <p:cNvSpPr txBox="1"/>
            <p:nvPr/>
          </p:nvSpPr>
          <p:spPr>
            <a:xfrm>
              <a:off x="9663009" y="1784197"/>
              <a:ext cx="505267" cy="325410"/>
            </a:xfrm>
            <a:prstGeom prst="rect">
              <a:avLst/>
            </a:prstGeom>
            <a:noFill/>
            <a:ln cap="flat" cmpd="sng" w="19050">
              <a:solidFill>
                <a:srgbClr val="4C65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400">
                  <a:solidFill>
                    <a:srgbClr val="4C65E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동행</a:t>
              </a:r>
              <a:endParaRPr b="1" sz="1400">
                <a:solidFill>
                  <a:srgbClr val="4C65E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962" name="Google Shape;962;p47"/>
            <p:cNvSpPr txBox="1"/>
            <p:nvPr/>
          </p:nvSpPr>
          <p:spPr>
            <a:xfrm>
              <a:off x="10377898" y="1784197"/>
              <a:ext cx="505267" cy="325410"/>
            </a:xfrm>
            <a:prstGeom prst="rect">
              <a:avLst/>
            </a:prstGeom>
            <a:noFill/>
            <a:ln cap="flat" cmpd="sng" w="19050">
              <a:solidFill>
                <a:srgbClr val="C55A1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400">
                  <a:solidFill>
                    <a:srgbClr val="C55A1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분실</a:t>
              </a:r>
              <a:endParaRPr b="1" sz="1400">
                <a:solidFill>
                  <a:srgbClr val="C55A1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963" name="Google Shape;963;p47"/>
          <p:cNvSpPr txBox="1"/>
          <p:nvPr/>
        </p:nvSpPr>
        <p:spPr>
          <a:xfrm>
            <a:off x="8231776" y="4756734"/>
            <a:ext cx="3810659" cy="6093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rPr>
              <a:t>댓글 insert / delete ,  게시글 신고할 경우</a:t>
            </a:r>
            <a:endParaRPr sz="1400">
              <a:solidFill>
                <a:srgbClr val="0C0C0C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rPr>
              <a:t>댓글 개수와 신고수 자동 업데이트하는 트리거 실행</a:t>
            </a:r>
            <a:endParaRPr sz="1400">
              <a:solidFill>
                <a:srgbClr val="0C0C0C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64" name="Google Shape;964;p47"/>
          <p:cNvSpPr txBox="1"/>
          <p:nvPr/>
        </p:nvSpPr>
        <p:spPr>
          <a:xfrm>
            <a:off x="250401" y="5999660"/>
            <a:ext cx="2719014" cy="609398"/>
          </a:xfrm>
          <a:prstGeom prst="rect">
            <a:avLst/>
          </a:prstGeom>
          <a:solidFill>
            <a:srgbClr val="F2F2F2"/>
          </a:solidFill>
          <a:ln cap="flat" cmpd="sng" w="38100">
            <a:solidFill>
              <a:srgbClr val="EE64A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rPr>
              <a:t>동행 게시판은 게시판 상세보기에서</a:t>
            </a:r>
            <a:endParaRPr sz="1400">
              <a:solidFill>
                <a:srgbClr val="0C0C0C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rPr>
              <a:t>채팅방으로 입장할 수 있음</a:t>
            </a:r>
            <a:endParaRPr sz="1400">
              <a:solidFill>
                <a:srgbClr val="0C0C0C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65" name="Google Shape;965;p47"/>
          <p:cNvSpPr/>
          <p:nvPr/>
        </p:nvSpPr>
        <p:spPr>
          <a:xfrm>
            <a:off x="534352" y="5164079"/>
            <a:ext cx="715017" cy="317241"/>
          </a:xfrm>
          <a:prstGeom prst="rect">
            <a:avLst/>
          </a:prstGeom>
          <a:noFill/>
          <a:ln cap="flat" cmpd="sng" w="38100">
            <a:solidFill>
              <a:srgbClr val="EE64A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66" name="Google Shape;966;p47"/>
          <p:cNvCxnSpPr>
            <a:stCxn id="965" idx="2"/>
          </p:cNvCxnSpPr>
          <p:nvPr/>
        </p:nvCxnSpPr>
        <p:spPr>
          <a:xfrm>
            <a:off x="891861" y="5481320"/>
            <a:ext cx="0" cy="523200"/>
          </a:xfrm>
          <a:prstGeom prst="straightConnector1">
            <a:avLst/>
          </a:prstGeom>
          <a:noFill/>
          <a:ln cap="flat" cmpd="sng" w="28575">
            <a:solidFill>
              <a:srgbClr val="EE64AC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967" name="Google Shape;967;p47"/>
          <p:cNvSpPr txBox="1"/>
          <p:nvPr/>
        </p:nvSpPr>
        <p:spPr>
          <a:xfrm>
            <a:off x="8231776" y="3002054"/>
            <a:ext cx="3414717" cy="5839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rPr>
              <a:t>회원은 게시물 등록, 댓글 등록, 게시글 추천 등</a:t>
            </a:r>
            <a:endParaRPr sz="1400">
              <a:solidFill>
                <a:srgbClr val="0C0C0C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rPr>
              <a:t>커뮤니티의 기본적인 CRUD 를 할 수 있음</a:t>
            </a:r>
            <a:endParaRPr sz="1400">
              <a:solidFill>
                <a:srgbClr val="0C0C0C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68" name="Google Shape;968;p47"/>
          <p:cNvSpPr/>
          <p:nvPr/>
        </p:nvSpPr>
        <p:spPr>
          <a:xfrm>
            <a:off x="570040" y="2202024"/>
            <a:ext cx="6353274" cy="1754156"/>
          </a:xfrm>
          <a:prstGeom prst="rect">
            <a:avLst/>
          </a:prstGeom>
          <a:noFill/>
          <a:ln cap="flat" cmpd="sng" w="38100">
            <a:solidFill>
              <a:srgbClr val="EE64A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69" name="Google Shape;969;p47"/>
          <p:cNvCxnSpPr/>
          <p:nvPr/>
        </p:nvCxnSpPr>
        <p:spPr>
          <a:xfrm>
            <a:off x="6923314" y="2500604"/>
            <a:ext cx="2304662" cy="0"/>
          </a:xfrm>
          <a:prstGeom prst="straightConnector1">
            <a:avLst/>
          </a:prstGeom>
          <a:noFill/>
          <a:ln cap="flat" cmpd="sng" w="38100">
            <a:solidFill>
              <a:srgbClr val="EE64AC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970" name="Google Shape;970;p47"/>
          <p:cNvCxnSpPr/>
          <p:nvPr/>
        </p:nvCxnSpPr>
        <p:spPr>
          <a:xfrm>
            <a:off x="9208926" y="2485364"/>
            <a:ext cx="0" cy="456890"/>
          </a:xfrm>
          <a:prstGeom prst="straightConnector1">
            <a:avLst/>
          </a:prstGeom>
          <a:noFill/>
          <a:ln cap="flat" cmpd="sng" w="38100">
            <a:solidFill>
              <a:srgbClr val="EE64AC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971" name="Google Shape;971;p47"/>
          <p:cNvSpPr txBox="1"/>
          <p:nvPr/>
        </p:nvSpPr>
        <p:spPr>
          <a:xfrm>
            <a:off x="546428" y="583882"/>
            <a:ext cx="1922321" cy="3254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400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/</a:t>
            </a:r>
            <a:r>
              <a:rPr lang="ko-KR" sz="1400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dreamjourney/boardDetail</a:t>
            </a:r>
            <a:endParaRPr sz="1400">
              <a:solidFill>
                <a:srgbClr val="7F7F7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72" name="Google Shape;972;p47"/>
          <p:cNvSpPr txBox="1"/>
          <p:nvPr/>
        </p:nvSpPr>
        <p:spPr>
          <a:xfrm>
            <a:off x="633662" y="1012921"/>
            <a:ext cx="1415772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커뮤니티</a:t>
            </a:r>
            <a:endParaRPr b="1"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3" name="Google Shape;973;p47"/>
          <p:cNvSpPr txBox="1"/>
          <p:nvPr/>
        </p:nvSpPr>
        <p:spPr>
          <a:xfrm>
            <a:off x="10648213" y="296944"/>
            <a:ext cx="1058303" cy="2920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02. 커뮤니티</a:t>
            </a:r>
            <a:endParaRPr sz="1200">
              <a:solidFill>
                <a:srgbClr val="7F7F7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7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Google Shape;978;p48"/>
          <p:cNvSpPr/>
          <p:nvPr/>
        </p:nvSpPr>
        <p:spPr>
          <a:xfrm>
            <a:off x="-3294" y="0"/>
            <a:ext cx="7607031" cy="6857999"/>
          </a:xfrm>
          <a:prstGeom prst="rect">
            <a:avLst/>
          </a:prstGeom>
          <a:solidFill>
            <a:srgbClr val="F6C30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9" name="Google Shape;979;p48"/>
          <p:cNvSpPr txBox="1"/>
          <p:nvPr/>
        </p:nvSpPr>
        <p:spPr>
          <a:xfrm>
            <a:off x="707827" y="296944"/>
            <a:ext cx="758541" cy="3139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2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기능 소개</a:t>
            </a:r>
            <a:endParaRPr b="1" sz="12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80" name="Google Shape;980;p48"/>
          <p:cNvSpPr/>
          <p:nvPr/>
        </p:nvSpPr>
        <p:spPr>
          <a:xfrm>
            <a:off x="570040" y="379355"/>
            <a:ext cx="127245" cy="127245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81" name="Google Shape;981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8079" y="2106438"/>
            <a:ext cx="6658520" cy="3259694"/>
          </a:xfrm>
          <a:prstGeom prst="rect">
            <a:avLst/>
          </a:prstGeom>
          <a:noFill/>
          <a:ln>
            <a:noFill/>
          </a:ln>
        </p:spPr>
      </p:pic>
      <p:sp>
        <p:nvSpPr>
          <p:cNvPr id="982" name="Google Shape;982;p48"/>
          <p:cNvSpPr txBox="1"/>
          <p:nvPr/>
        </p:nvSpPr>
        <p:spPr>
          <a:xfrm>
            <a:off x="768877" y="1447811"/>
            <a:ext cx="1917513" cy="3254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4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rPr>
              <a:t>댓글 수 업데이트 트리거</a:t>
            </a:r>
            <a:endParaRPr b="1" sz="1400">
              <a:solidFill>
                <a:srgbClr val="0C0C0C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83" name="Google Shape;983;p48"/>
          <p:cNvSpPr/>
          <p:nvPr/>
        </p:nvSpPr>
        <p:spPr>
          <a:xfrm>
            <a:off x="745293" y="1580369"/>
            <a:ext cx="69929" cy="69929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4" name="Google Shape;984;p48"/>
          <p:cNvSpPr/>
          <p:nvPr/>
        </p:nvSpPr>
        <p:spPr>
          <a:xfrm>
            <a:off x="7338653" y="1201432"/>
            <a:ext cx="626440" cy="626440"/>
          </a:xfrm>
          <a:prstGeom prst="ellipse">
            <a:avLst/>
          </a:prstGeom>
          <a:solidFill>
            <a:srgbClr val="BFBFBF"/>
          </a:solidFill>
          <a:ln cap="flat" cmpd="sng" w="1079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0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1</a:t>
            </a:r>
            <a:endParaRPr b="1" sz="30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985" name="Google Shape;985;p48"/>
          <p:cNvSpPr/>
          <p:nvPr/>
        </p:nvSpPr>
        <p:spPr>
          <a:xfrm>
            <a:off x="7328695" y="2957494"/>
            <a:ext cx="626400" cy="626400"/>
          </a:xfrm>
          <a:prstGeom prst="ellipse">
            <a:avLst/>
          </a:prstGeom>
          <a:solidFill>
            <a:srgbClr val="7F7F7F"/>
          </a:solidFill>
          <a:ln cap="flat" cmpd="sng" w="1079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0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2</a:t>
            </a:r>
            <a:endParaRPr b="1" sz="30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986" name="Google Shape;986;p48"/>
          <p:cNvSpPr/>
          <p:nvPr/>
        </p:nvSpPr>
        <p:spPr>
          <a:xfrm>
            <a:off x="7328695" y="4739732"/>
            <a:ext cx="626400" cy="626400"/>
          </a:xfrm>
          <a:prstGeom prst="ellipse">
            <a:avLst/>
          </a:prstGeom>
          <a:solidFill>
            <a:srgbClr val="595959"/>
          </a:solidFill>
          <a:ln cap="flat" cmpd="sng" w="1079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0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3</a:t>
            </a:r>
            <a:endParaRPr b="1" sz="30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987" name="Google Shape;987;p48"/>
          <p:cNvSpPr txBox="1"/>
          <p:nvPr/>
        </p:nvSpPr>
        <p:spPr>
          <a:xfrm>
            <a:off x="8158368" y="1150674"/>
            <a:ext cx="3403496" cy="6093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rPr>
              <a:t>회원들이 서로 여행 후기를 공유하고</a:t>
            </a:r>
            <a:endParaRPr sz="1400">
              <a:solidFill>
                <a:srgbClr val="0C0C0C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rPr>
              <a:t>동행을 구하거나 분실물을 제보하는 커뮤니티</a:t>
            </a:r>
            <a:endParaRPr sz="1400">
              <a:solidFill>
                <a:srgbClr val="0C0C0C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988" name="Google Shape;988;p48"/>
          <p:cNvGrpSpPr/>
          <p:nvPr/>
        </p:nvGrpSpPr>
        <p:grpSpPr>
          <a:xfrm>
            <a:off x="8342781" y="1739361"/>
            <a:ext cx="1935045" cy="325410"/>
            <a:chOff x="8948120" y="1784197"/>
            <a:chExt cx="1935045" cy="325410"/>
          </a:xfrm>
        </p:grpSpPr>
        <p:sp>
          <p:nvSpPr>
            <p:cNvPr id="989" name="Google Shape;989;p48"/>
            <p:cNvSpPr txBox="1"/>
            <p:nvPr/>
          </p:nvSpPr>
          <p:spPr>
            <a:xfrm>
              <a:off x="8948120" y="1784197"/>
              <a:ext cx="505267" cy="325410"/>
            </a:xfrm>
            <a:prstGeom prst="rect">
              <a:avLst/>
            </a:prstGeom>
            <a:noFill/>
            <a:ln cap="flat" cmpd="sng" w="19050">
              <a:solidFill>
                <a:srgbClr val="97C45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400">
                  <a:solidFill>
                    <a:srgbClr val="8FBF4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리뷰</a:t>
              </a:r>
              <a:endParaRPr b="1" sz="1400">
                <a:solidFill>
                  <a:srgbClr val="8FBF4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990" name="Google Shape;990;p48"/>
            <p:cNvSpPr txBox="1"/>
            <p:nvPr/>
          </p:nvSpPr>
          <p:spPr>
            <a:xfrm>
              <a:off x="9663009" y="1784197"/>
              <a:ext cx="505267" cy="325410"/>
            </a:xfrm>
            <a:prstGeom prst="rect">
              <a:avLst/>
            </a:prstGeom>
            <a:noFill/>
            <a:ln cap="flat" cmpd="sng" w="19050">
              <a:solidFill>
                <a:srgbClr val="4C65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400">
                  <a:solidFill>
                    <a:srgbClr val="4C65E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동행</a:t>
              </a:r>
              <a:endParaRPr b="1" sz="1400">
                <a:solidFill>
                  <a:srgbClr val="4C65E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991" name="Google Shape;991;p48"/>
            <p:cNvSpPr txBox="1"/>
            <p:nvPr/>
          </p:nvSpPr>
          <p:spPr>
            <a:xfrm>
              <a:off x="10377898" y="1784197"/>
              <a:ext cx="505267" cy="325410"/>
            </a:xfrm>
            <a:prstGeom prst="rect">
              <a:avLst/>
            </a:prstGeom>
            <a:noFill/>
            <a:ln cap="flat" cmpd="sng" w="19050">
              <a:solidFill>
                <a:srgbClr val="C55A1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400">
                  <a:solidFill>
                    <a:srgbClr val="C55A1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분실</a:t>
              </a:r>
              <a:endParaRPr b="1" sz="1400">
                <a:solidFill>
                  <a:srgbClr val="C55A1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992" name="Google Shape;992;p48"/>
          <p:cNvSpPr txBox="1"/>
          <p:nvPr/>
        </p:nvSpPr>
        <p:spPr>
          <a:xfrm>
            <a:off x="8231776" y="4756734"/>
            <a:ext cx="3810659" cy="609398"/>
          </a:xfrm>
          <a:prstGeom prst="rect">
            <a:avLst/>
          </a:prstGeom>
          <a:noFill/>
          <a:ln cap="flat" cmpd="sng" w="38100">
            <a:solidFill>
              <a:srgbClr val="EE64A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rPr>
              <a:t>댓글 insert / delete ,  게시글 신고할 경우</a:t>
            </a:r>
            <a:endParaRPr sz="1400">
              <a:solidFill>
                <a:srgbClr val="0C0C0C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rPr>
              <a:t>댓글 개수와 신고수 자동 업데이트하는 트리거 실행</a:t>
            </a:r>
            <a:endParaRPr sz="1400">
              <a:solidFill>
                <a:srgbClr val="0C0C0C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93" name="Google Shape;993;p48"/>
          <p:cNvSpPr txBox="1"/>
          <p:nvPr/>
        </p:nvSpPr>
        <p:spPr>
          <a:xfrm>
            <a:off x="8231776" y="3002054"/>
            <a:ext cx="3414717" cy="5839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rPr>
              <a:t>회원은 게시물 등록, 댓글 등록, 게시글 추천 등</a:t>
            </a:r>
            <a:endParaRPr sz="1400">
              <a:solidFill>
                <a:srgbClr val="0C0C0C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rPr>
              <a:t>커뮤니티의 기본적인 CRUD 를 할 수 있음</a:t>
            </a:r>
            <a:endParaRPr sz="1400">
              <a:solidFill>
                <a:srgbClr val="0C0C0C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94" name="Google Shape;994;p48"/>
          <p:cNvSpPr txBox="1"/>
          <p:nvPr/>
        </p:nvSpPr>
        <p:spPr>
          <a:xfrm>
            <a:off x="605004" y="5657347"/>
            <a:ext cx="6215713" cy="867930"/>
          </a:xfrm>
          <a:prstGeom prst="rect">
            <a:avLst/>
          </a:prstGeom>
          <a:solidFill>
            <a:srgbClr val="F2F2F2"/>
          </a:solidFill>
          <a:ln cap="flat" cmpd="sng" w="38100">
            <a:solidFill>
              <a:srgbClr val="EE64A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rPr>
              <a:t>댓글(tblFreeReply) 테이블에 데이터 추가되면 </a:t>
            </a:r>
            <a:endParaRPr sz="1400">
              <a:solidFill>
                <a:srgbClr val="0C0C0C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rPr>
              <a:t>&gt; 댓글이 추가된 게시글 번호를 구하고 </a:t>
            </a:r>
            <a:endParaRPr sz="1400">
              <a:solidFill>
                <a:srgbClr val="0C0C0C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rPr>
              <a:t>&gt; 게시글의 댓글 수 컬럼(Ccount) 값을 +1 하는 트리거</a:t>
            </a:r>
            <a:endParaRPr sz="1400">
              <a:solidFill>
                <a:srgbClr val="0C0C0C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995" name="Google Shape;995;p48"/>
          <p:cNvCxnSpPr/>
          <p:nvPr/>
        </p:nvCxnSpPr>
        <p:spPr>
          <a:xfrm>
            <a:off x="3709747" y="5299791"/>
            <a:ext cx="0" cy="362456"/>
          </a:xfrm>
          <a:prstGeom prst="straightConnector1">
            <a:avLst/>
          </a:prstGeom>
          <a:noFill/>
          <a:ln cap="flat" cmpd="sng" w="28575">
            <a:solidFill>
              <a:srgbClr val="EE64AC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996" name="Google Shape;996;p48"/>
          <p:cNvSpPr txBox="1"/>
          <p:nvPr/>
        </p:nvSpPr>
        <p:spPr>
          <a:xfrm>
            <a:off x="633662" y="1012921"/>
            <a:ext cx="1415772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커뮤니티</a:t>
            </a:r>
            <a:endParaRPr b="1"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7" name="Google Shape;997;p48"/>
          <p:cNvSpPr txBox="1"/>
          <p:nvPr/>
        </p:nvSpPr>
        <p:spPr>
          <a:xfrm>
            <a:off x="10648213" y="296944"/>
            <a:ext cx="1058303" cy="2920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03. 커뮤니티</a:t>
            </a:r>
            <a:endParaRPr sz="1200">
              <a:solidFill>
                <a:srgbClr val="7F7F7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p49"/>
          <p:cNvSpPr/>
          <p:nvPr/>
        </p:nvSpPr>
        <p:spPr>
          <a:xfrm>
            <a:off x="15409" y="1"/>
            <a:ext cx="12189807" cy="685799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3" name="Google Shape;1003;p49"/>
          <p:cNvSpPr/>
          <p:nvPr/>
        </p:nvSpPr>
        <p:spPr>
          <a:xfrm>
            <a:off x="-3294" y="0"/>
            <a:ext cx="7607031" cy="6857999"/>
          </a:xfrm>
          <a:prstGeom prst="rect">
            <a:avLst/>
          </a:prstGeom>
          <a:solidFill>
            <a:srgbClr val="F6C30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4" name="Google Shape;1004;p49"/>
          <p:cNvSpPr txBox="1"/>
          <p:nvPr/>
        </p:nvSpPr>
        <p:spPr>
          <a:xfrm>
            <a:off x="707827" y="296944"/>
            <a:ext cx="758541" cy="3139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2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기능 소개</a:t>
            </a:r>
            <a:endParaRPr b="1" sz="12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05" name="Google Shape;1005;p49"/>
          <p:cNvSpPr/>
          <p:nvPr/>
        </p:nvSpPr>
        <p:spPr>
          <a:xfrm>
            <a:off x="570040" y="379355"/>
            <a:ext cx="127245" cy="127245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6" name="Google Shape;1006;p49"/>
          <p:cNvSpPr txBox="1"/>
          <p:nvPr/>
        </p:nvSpPr>
        <p:spPr>
          <a:xfrm>
            <a:off x="10536579" y="296944"/>
            <a:ext cx="1169936" cy="2920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Spring Project</a:t>
            </a:r>
            <a:endParaRPr/>
          </a:p>
        </p:txBody>
      </p:sp>
      <p:pic>
        <p:nvPicPr>
          <p:cNvPr id="1007" name="Google Shape;1007;p49"/>
          <p:cNvPicPr preferRelativeResize="0"/>
          <p:nvPr/>
        </p:nvPicPr>
        <p:blipFill rotWithShape="1">
          <a:blip r:embed="rId3">
            <a:alphaModFix/>
          </a:blip>
          <a:srcRect b="1" l="0" r="0" t="835"/>
          <a:stretch/>
        </p:blipFill>
        <p:spPr>
          <a:xfrm>
            <a:off x="427616" y="2056670"/>
            <a:ext cx="3268895" cy="434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8" name="Google Shape;1008;p49"/>
          <p:cNvPicPr preferRelativeResize="0"/>
          <p:nvPr/>
        </p:nvPicPr>
        <p:blipFill rotWithShape="1">
          <a:blip r:embed="rId4">
            <a:alphaModFix/>
          </a:blip>
          <a:srcRect b="0" l="257" r="0" t="411"/>
          <a:stretch/>
        </p:blipFill>
        <p:spPr>
          <a:xfrm>
            <a:off x="3829679" y="2056670"/>
            <a:ext cx="3214379" cy="4348423"/>
          </a:xfrm>
          <a:prstGeom prst="rect">
            <a:avLst/>
          </a:prstGeom>
          <a:noFill/>
          <a:ln>
            <a:noFill/>
          </a:ln>
        </p:spPr>
      </p:pic>
      <p:sp>
        <p:nvSpPr>
          <p:cNvPr id="1009" name="Google Shape;1009;p49"/>
          <p:cNvSpPr txBox="1"/>
          <p:nvPr/>
        </p:nvSpPr>
        <p:spPr>
          <a:xfrm>
            <a:off x="432069" y="1698047"/>
            <a:ext cx="2016899" cy="3586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동행 신청자 채팅 화면</a:t>
            </a:r>
            <a:endParaRPr b="1" sz="16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10" name="Google Shape;1010;p49"/>
          <p:cNvSpPr txBox="1"/>
          <p:nvPr/>
        </p:nvSpPr>
        <p:spPr>
          <a:xfrm>
            <a:off x="3828611" y="1690525"/>
            <a:ext cx="2627642" cy="3877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동행 게시글 작성자 채팅 화면</a:t>
            </a:r>
            <a:endParaRPr b="1" sz="16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11" name="Google Shape;1011;p49"/>
          <p:cNvSpPr/>
          <p:nvPr/>
        </p:nvSpPr>
        <p:spPr>
          <a:xfrm>
            <a:off x="7338653" y="1201432"/>
            <a:ext cx="626440" cy="626440"/>
          </a:xfrm>
          <a:prstGeom prst="ellipse">
            <a:avLst/>
          </a:prstGeom>
          <a:solidFill>
            <a:srgbClr val="BFBFBF"/>
          </a:solidFill>
          <a:ln cap="flat" cmpd="sng" w="1079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0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1</a:t>
            </a:r>
            <a:endParaRPr b="1" sz="30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012" name="Google Shape;1012;p49"/>
          <p:cNvSpPr/>
          <p:nvPr/>
        </p:nvSpPr>
        <p:spPr>
          <a:xfrm>
            <a:off x="7328695" y="2866185"/>
            <a:ext cx="626400" cy="626400"/>
          </a:xfrm>
          <a:prstGeom prst="ellipse">
            <a:avLst/>
          </a:prstGeom>
          <a:solidFill>
            <a:srgbClr val="7F7F7F"/>
          </a:solidFill>
          <a:ln cap="flat" cmpd="sng" w="1079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0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2</a:t>
            </a:r>
            <a:endParaRPr b="1" sz="30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013" name="Google Shape;1013;p49"/>
          <p:cNvSpPr/>
          <p:nvPr/>
        </p:nvSpPr>
        <p:spPr>
          <a:xfrm>
            <a:off x="7328695" y="4739732"/>
            <a:ext cx="626400" cy="626400"/>
          </a:xfrm>
          <a:prstGeom prst="ellipse">
            <a:avLst/>
          </a:prstGeom>
          <a:solidFill>
            <a:srgbClr val="595959"/>
          </a:solidFill>
          <a:ln cap="flat" cmpd="sng" w="1079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0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3</a:t>
            </a:r>
            <a:endParaRPr b="1" sz="30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grpSp>
        <p:nvGrpSpPr>
          <p:cNvPr id="1014" name="Google Shape;1014;p49"/>
          <p:cNvGrpSpPr/>
          <p:nvPr/>
        </p:nvGrpSpPr>
        <p:grpSpPr>
          <a:xfrm>
            <a:off x="8239733" y="987985"/>
            <a:ext cx="2805576" cy="1053333"/>
            <a:chOff x="8622332" y="1087703"/>
            <a:chExt cx="2805576" cy="1053333"/>
          </a:xfrm>
        </p:grpSpPr>
        <p:sp>
          <p:nvSpPr>
            <p:cNvPr id="1015" name="Google Shape;1015;p49"/>
            <p:cNvSpPr txBox="1"/>
            <p:nvPr/>
          </p:nvSpPr>
          <p:spPr>
            <a:xfrm>
              <a:off x="8658967" y="1452170"/>
              <a:ext cx="2709396" cy="3254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400">
                  <a:solidFill>
                    <a:srgbClr val="0C0C0C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게시글 작성 후, 채팅 버튼 클릭하여 </a:t>
              </a:r>
              <a:endParaRPr sz="14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16" name="Google Shape;1016;p49"/>
            <p:cNvSpPr txBox="1"/>
            <p:nvPr/>
          </p:nvSpPr>
          <p:spPr>
            <a:xfrm>
              <a:off x="8622332" y="1087703"/>
              <a:ext cx="2805576" cy="3508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400">
                  <a:solidFill>
                    <a:srgbClr val="0C0C0C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함께 여행할 메이트를 찾기 위한 기능</a:t>
              </a:r>
              <a:endParaRPr sz="14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17" name="Google Shape;1017;p49"/>
            <p:cNvSpPr txBox="1"/>
            <p:nvPr/>
          </p:nvSpPr>
          <p:spPr>
            <a:xfrm>
              <a:off x="8658967" y="1790171"/>
              <a:ext cx="2601994" cy="3508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400">
                  <a:solidFill>
                    <a:srgbClr val="0C0C0C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동행을 원하는 회원끼리 채팅 가능</a:t>
              </a:r>
              <a:endParaRPr sz="14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1018" name="Google Shape;1018;p49"/>
          <p:cNvPicPr preferRelativeResize="0"/>
          <p:nvPr/>
        </p:nvPicPr>
        <p:blipFill rotWithShape="1">
          <a:blip r:embed="rId4">
            <a:alphaModFix/>
          </a:blip>
          <a:srcRect b="76150" l="257" r="849" t="411"/>
          <a:stretch/>
        </p:blipFill>
        <p:spPr>
          <a:xfrm>
            <a:off x="8342781" y="2930528"/>
            <a:ext cx="2801162" cy="899527"/>
          </a:xfrm>
          <a:prstGeom prst="rect">
            <a:avLst/>
          </a:prstGeom>
          <a:noFill/>
          <a:ln cap="flat" cmpd="sng" w="57150">
            <a:solidFill>
              <a:srgbClr val="EE64AC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019" name="Google Shape;1019;p49"/>
          <p:cNvSpPr txBox="1"/>
          <p:nvPr/>
        </p:nvSpPr>
        <p:spPr>
          <a:xfrm>
            <a:off x="8239733" y="2528715"/>
            <a:ext cx="3126177" cy="3508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rPr>
              <a:t>게시글 제목과 동일한 이름의 채팅방 생성</a:t>
            </a:r>
            <a:endParaRPr sz="1400">
              <a:solidFill>
                <a:srgbClr val="0C0C0C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20" name="Google Shape;1020;p49"/>
          <p:cNvSpPr txBox="1"/>
          <p:nvPr/>
        </p:nvSpPr>
        <p:spPr>
          <a:xfrm>
            <a:off x="8239733" y="4611095"/>
            <a:ext cx="3490058" cy="3508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rPr>
              <a:t>세션에 저장된 닉네임에 따라 채팅 참여자 구분</a:t>
            </a:r>
            <a:endParaRPr sz="1400">
              <a:solidFill>
                <a:srgbClr val="0C0C0C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021" name="Google Shape;1021;p49"/>
          <p:cNvPicPr preferRelativeResize="0"/>
          <p:nvPr/>
        </p:nvPicPr>
        <p:blipFill rotWithShape="1">
          <a:blip r:embed="rId4">
            <a:alphaModFix/>
          </a:blip>
          <a:srcRect b="52316" l="33992" r="36765" t="41487"/>
          <a:stretch/>
        </p:blipFill>
        <p:spPr>
          <a:xfrm>
            <a:off x="8438954" y="5022011"/>
            <a:ext cx="2419374" cy="694669"/>
          </a:xfrm>
          <a:prstGeom prst="rect">
            <a:avLst/>
          </a:prstGeom>
          <a:noFill/>
          <a:ln cap="flat" cmpd="sng" w="57150">
            <a:solidFill>
              <a:srgbClr val="EE64AC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022" name="Google Shape;1022;p49"/>
          <p:cNvPicPr preferRelativeResize="0"/>
          <p:nvPr/>
        </p:nvPicPr>
        <p:blipFill rotWithShape="1">
          <a:blip r:embed="rId4">
            <a:alphaModFix/>
          </a:blip>
          <a:srcRect b="40902" l="37164" r="36777" t="53113"/>
          <a:stretch/>
        </p:blipFill>
        <p:spPr>
          <a:xfrm>
            <a:off x="8467690" y="5925394"/>
            <a:ext cx="2390638" cy="743754"/>
          </a:xfrm>
          <a:prstGeom prst="rect">
            <a:avLst/>
          </a:prstGeom>
          <a:noFill/>
          <a:ln cap="flat" cmpd="sng" w="57150">
            <a:solidFill>
              <a:srgbClr val="EE64AC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023" name="Google Shape;1023;p49"/>
          <p:cNvSpPr/>
          <p:nvPr/>
        </p:nvSpPr>
        <p:spPr>
          <a:xfrm>
            <a:off x="9965306" y="5044680"/>
            <a:ext cx="534163" cy="277777"/>
          </a:xfrm>
          <a:prstGeom prst="rect">
            <a:avLst/>
          </a:prstGeom>
          <a:solidFill>
            <a:srgbClr val="F6C30A">
              <a:alpha val="3882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4" name="Google Shape;1024;p49"/>
          <p:cNvSpPr/>
          <p:nvPr/>
        </p:nvSpPr>
        <p:spPr>
          <a:xfrm>
            <a:off x="8690982" y="6070533"/>
            <a:ext cx="534163" cy="277777"/>
          </a:xfrm>
          <a:prstGeom prst="rect">
            <a:avLst/>
          </a:prstGeom>
          <a:solidFill>
            <a:srgbClr val="F6C30A">
              <a:alpha val="3882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5" name="Google Shape;1025;p49"/>
          <p:cNvSpPr/>
          <p:nvPr/>
        </p:nvSpPr>
        <p:spPr>
          <a:xfrm>
            <a:off x="3885665" y="2705876"/>
            <a:ext cx="3102966" cy="223942"/>
          </a:xfrm>
          <a:prstGeom prst="rect">
            <a:avLst/>
          </a:prstGeom>
          <a:noFill/>
          <a:ln cap="flat" cmpd="sng" w="38100">
            <a:solidFill>
              <a:srgbClr val="EE64A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6" name="Google Shape;1026;p49"/>
          <p:cNvSpPr/>
          <p:nvPr/>
        </p:nvSpPr>
        <p:spPr>
          <a:xfrm>
            <a:off x="5449078" y="3830055"/>
            <a:ext cx="307911" cy="144786"/>
          </a:xfrm>
          <a:prstGeom prst="rect">
            <a:avLst/>
          </a:prstGeom>
          <a:noFill/>
          <a:ln cap="flat" cmpd="sng" w="38100">
            <a:solidFill>
              <a:srgbClr val="EE64A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27" name="Google Shape;1027;p49"/>
          <p:cNvCxnSpPr>
            <a:stCxn id="1026" idx="3"/>
          </p:cNvCxnSpPr>
          <p:nvPr/>
        </p:nvCxnSpPr>
        <p:spPr>
          <a:xfrm>
            <a:off x="5756989" y="3902448"/>
            <a:ext cx="2630100" cy="1059600"/>
          </a:xfrm>
          <a:prstGeom prst="straightConnector1">
            <a:avLst/>
          </a:prstGeom>
          <a:noFill/>
          <a:ln cap="flat" cmpd="sng" w="38100">
            <a:solidFill>
              <a:srgbClr val="EE64AC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028" name="Google Shape;1028;p49"/>
          <p:cNvCxnSpPr/>
          <p:nvPr/>
        </p:nvCxnSpPr>
        <p:spPr>
          <a:xfrm>
            <a:off x="6981399" y="2705875"/>
            <a:ext cx="1269764" cy="208703"/>
          </a:xfrm>
          <a:prstGeom prst="straightConnector1">
            <a:avLst/>
          </a:prstGeom>
          <a:noFill/>
          <a:ln cap="flat" cmpd="sng" w="38100">
            <a:solidFill>
              <a:srgbClr val="EE64AC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029" name="Google Shape;1029;p49"/>
          <p:cNvSpPr txBox="1"/>
          <p:nvPr/>
        </p:nvSpPr>
        <p:spPr>
          <a:xfrm>
            <a:off x="546428" y="583882"/>
            <a:ext cx="3917226" cy="3508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/dreamjourney/chat?free_seq=글번호&amp;sender=보내는이</a:t>
            </a:r>
            <a:endParaRPr sz="1400">
              <a:solidFill>
                <a:srgbClr val="7F7F7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30" name="Google Shape;1030;p49"/>
          <p:cNvSpPr txBox="1"/>
          <p:nvPr/>
        </p:nvSpPr>
        <p:spPr>
          <a:xfrm>
            <a:off x="633662" y="1012921"/>
            <a:ext cx="1524776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동행 채팅</a:t>
            </a:r>
            <a:endParaRPr b="1"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5"/>
          <p:cNvSpPr/>
          <p:nvPr/>
        </p:nvSpPr>
        <p:spPr>
          <a:xfrm>
            <a:off x="0" y="1"/>
            <a:ext cx="12189807" cy="685799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p5"/>
          <p:cNvSpPr/>
          <p:nvPr/>
        </p:nvSpPr>
        <p:spPr>
          <a:xfrm>
            <a:off x="-2" y="1"/>
            <a:ext cx="12192001" cy="6857999"/>
          </a:xfrm>
          <a:prstGeom prst="rect">
            <a:avLst/>
          </a:prstGeom>
          <a:solidFill>
            <a:srgbClr val="F6C30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p5"/>
          <p:cNvSpPr txBox="1"/>
          <p:nvPr/>
        </p:nvSpPr>
        <p:spPr>
          <a:xfrm>
            <a:off x="570040" y="1221338"/>
            <a:ext cx="2742546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Dream </a:t>
            </a:r>
            <a:r>
              <a:rPr b="1" lang="ko-KR" sz="24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Journey</a:t>
            </a:r>
            <a:endParaRPr b="1" sz="24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84" name="Google Shape;184;p5"/>
          <p:cNvSpPr txBox="1"/>
          <p:nvPr/>
        </p:nvSpPr>
        <p:spPr>
          <a:xfrm>
            <a:off x="707827" y="296944"/>
            <a:ext cx="723275" cy="2920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2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요구분석</a:t>
            </a:r>
            <a:endParaRPr b="1" sz="12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5" name="Google Shape;185;p5"/>
          <p:cNvSpPr/>
          <p:nvPr/>
        </p:nvSpPr>
        <p:spPr>
          <a:xfrm>
            <a:off x="570040" y="379355"/>
            <a:ext cx="127245" cy="127245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p5"/>
          <p:cNvSpPr txBox="1"/>
          <p:nvPr/>
        </p:nvSpPr>
        <p:spPr>
          <a:xfrm>
            <a:off x="570040" y="1791514"/>
            <a:ext cx="1467068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요구분석</a:t>
            </a:r>
            <a:endParaRPr b="1" sz="2800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87" name="Google Shape;187;p5"/>
          <p:cNvSpPr txBox="1"/>
          <p:nvPr/>
        </p:nvSpPr>
        <p:spPr>
          <a:xfrm>
            <a:off x="570040" y="3357267"/>
            <a:ext cx="1672253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2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계정기능</a:t>
            </a:r>
            <a:endParaRPr b="1" sz="32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88" name="Google Shape;188;p5"/>
          <p:cNvSpPr txBox="1"/>
          <p:nvPr/>
        </p:nvSpPr>
        <p:spPr>
          <a:xfrm>
            <a:off x="624525" y="4178809"/>
            <a:ext cx="1829347" cy="21720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800"/>
              <a:buFont typeface="Noto Sans Symbols"/>
              <a:buChar char="✔"/>
            </a:pPr>
            <a:r>
              <a:rPr lang="ko-KR" sz="18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rPr>
              <a:t>로그인</a:t>
            </a:r>
            <a:endParaRPr sz="1800">
              <a:solidFill>
                <a:srgbClr val="0C0C0C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85750" lvl="0" marL="28575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800"/>
              <a:buFont typeface="Noto Sans Symbols"/>
              <a:buChar char="✔"/>
            </a:pPr>
            <a:r>
              <a:rPr lang="ko-KR" sz="18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rPr>
              <a:t>회원가입</a:t>
            </a:r>
            <a:endParaRPr sz="1800">
              <a:solidFill>
                <a:srgbClr val="0C0C0C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85750" lvl="0" marL="28575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800"/>
              <a:buFont typeface="Noto Sans Symbols"/>
              <a:buChar char="✔"/>
            </a:pPr>
            <a:r>
              <a:rPr lang="ko-KR" sz="18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rPr>
              <a:t>아이디</a:t>
            </a:r>
            <a:endParaRPr sz="1800">
              <a:solidFill>
                <a:srgbClr val="0C0C0C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비밀번호 찾기</a:t>
            </a:r>
            <a:endParaRPr sz="1800">
              <a:solidFill>
                <a:srgbClr val="0C0C0C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96850" lvl="0" marL="28575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r>
              <a:t/>
            </a:r>
            <a:endParaRPr sz="1400">
              <a:solidFill>
                <a:srgbClr val="0C0C0C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96850" lvl="0" marL="28575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r>
              <a:t/>
            </a:r>
            <a:endParaRPr sz="1400">
              <a:solidFill>
                <a:srgbClr val="0C0C0C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96850" lvl="0" marL="28575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1400">
              <a:solidFill>
                <a:srgbClr val="0C0C0C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89" name="Google Shape;189;p5"/>
          <p:cNvCxnSpPr/>
          <p:nvPr/>
        </p:nvCxnSpPr>
        <p:spPr>
          <a:xfrm>
            <a:off x="760545" y="2391038"/>
            <a:ext cx="417531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90" name="Google Shape;190;p5"/>
          <p:cNvCxnSpPr/>
          <p:nvPr/>
        </p:nvCxnSpPr>
        <p:spPr>
          <a:xfrm>
            <a:off x="707827" y="1128242"/>
            <a:ext cx="417531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91" name="Google Shape;191;p5"/>
          <p:cNvSpPr txBox="1"/>
          <p:nvPr/>
        </p:nvSpPr>
        <p:spPr>
          <a:xfrm>
            <a:off x="5738784" y="3363171"/>
            <a:ext cx="928459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2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예매</a:t>
            </a:r>
            <a:endParaRPr b="1" sz="32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92" name="Google Shape;192;p5"/>
          <p:cNvSpPr txBox="1"/>
          <p:nvPr/>
        </p:nvSpPr>
        <p:spPr>
          <a:xfrm>
            <a:off x="2857925" y="3370570"/>
            <a:ext cx="2044149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2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마이페이지</a:t>
            </a:r>
            <a:endParaRPr b="1" sz="32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93" name="Google Shape;193;p5"/>
          <p:cNvSpPr txBox="1"/>
          <p:nvPr/>
        </p:nvSpPr>
        <p:spPr>
          <a:xfrm>
            <a:off x="7276391" y="3366612"/>
            <a:ext cx="1672253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2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커뮤니티</a:t>
            </a:r>
            <a:endParaRPr b="1" sz="32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94" name="Google Shape;194;p5"/>
          <p:cNvSpPr txBox="1"/>
          <p:nvPr/>
        </p:nvSpPr>
        <p:spPr>
          <a:xfrm>
            <a:off x="9558859" y="3363171"/>
            <a:ext cx="928459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2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채팅</a:t>
            </a:r>
            <a:endParaRPr b="1" sz="32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95" name="Google Shape;195;p5"/>
          <p:cNvSpPr txBox="1"/>
          <p:nvPr/>
        </p:nvSpPr>
        <p:spPr>
          <a:xfrm>
            <a:off x="10525359" y="296944"/>
            <a:ext cx="1181157" cy="2920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Spring_Project</a:t>
            </a:r>
            <a:endParaRPr sz="1200">
              <a:solidFill>
                <a:srgbClr val="7F7F7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96" name="Google Shape;196;p5"/>
          <p:cNvGrpSpPr/>
          <p:nvPr/>
        </p:nvGrpSpPr>
        <p:grpSpPr>
          <a:xfrm>
            <a:off x="12052131" y="-156543"/>
            <a:ext cx="643203" cy="7603554"/>
            <a:chOff x="11863428" y="-156543"/>
            <a:chExt cx="885511" cy="7603554"/>
          </a:xfrm>
        </p:grpSpPr>
        <p:grpSp>
          <p:nvGrpSpPr>
            <p:cNvPr id="197" name="Google Shape;197;p5"/>
            <p:cNvGrpSpPr/>
            <p:nvPr/>
          </p:nvGrpSpPr>
          <p:grpSpPr>
            <a:xfrm>
              <a:off x="11868717" y="-156543"/>
              <a:ext cx="880222" cy="6857999"/>
              <a:chOff x="11983109" y="671694"/>
              <a:chExt cx="880222" cy="6635976"/>
            </a:xfrm>
          </p:grpSpPr>
          <p:sp>
            <p:nvSpPr>
              <p:cNvPr id="198" name="Google Shape;198;p5"/>
              <p:cNvSpPr/>
              <p:nvPr/>
            </p:nvSpPr>
            <p:spPr>
              <a:xfrm>
                <a:off x="11983109" y="671694"/>
                <a:ext cx="874933" cy="698640"/>
              </a:xfrm>
              <a:prstGeom prst="ellipse">
                <a:avLst/>
              </a:prstGeom>
              <a:solidFill>
                <a:schemeClr val="lt1"/>
              </a:solidFill>
              <a:ln cap="flat" cmpd="sng" w="107950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-KR" sz="4000">
                    <a:solidFill>
                      <a:schemeClr val="lt1"/>
                    </a:solidFill>
                    <a:latin typeface="Arial Black"/>
                    <a:ea typeface="Arial Black"/>
                    <a:cs typeface="Arial Black"/>
                    <a:sym typeface="Arial Black"/>
                  </a:rPr>
                  <a:t>1</a:t>
                </a:r>
                <a:endParaRPr b="1" sz="4000">
                  <a:solidFill>
                    <a:schemeClr val="lt1"/>
                  </a:solidFill>
                  <a:latin typeface="Arial Black"/>
                  <a:ea typeface="Arial Black"/>
                  <a:cs typeface="Arial Black"/>
                  <a:sym typeface="Arial Black"/>
                </a:endParaRPr>
              </a:p>
            </p:txBody>
          </p:sp>
          <p:sp>
            <p:nvSpPr>
              <p:cNvPr id="199" name="Google Shape;199;p5"/>
              <p:cNvSpPr/>
              <p:nvPr/>
            </p:nvSpPr>
            <p:spPr>
              <a:xfrm>
                <a:off x="11983109" y="2149765"/>
                <a:ext cx="874933" cy="698640"/>
              </a:xfrm>
              <a:prstGeom prst="ellipse">
                <a:avLst/>
              </a:prstGeom>
              <a:solidFill>
                <a:schemeClr val="lt1"/>
              </a:solidFill>
              <a:ln cap="flat" cmpd="sng" w="107950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-KR" sz="4000">
                    <a:solidFill>
                      <a:schemeClr val="lt1"/>
                    </a:solidFill>
                    <a:latin typeface="Arial Black"/>
                    <a:ea typeface="Arial Black"/>
                    <a:cs typeface="Arial Black"/>
                    <a:sym typeface="Arial Black"/>
                  </a:rPr>
                  <a:t>2</a:t>
                </a:r>
                <a:endParaRPr b="1" sz="4000">
                  <a:solidFill>
                    <a:schemeClr val="lt1"/>
                  </a:solidFill>
                  <a:latin typeface="Arial Black"/>
                  <a:ea typeface="Arial Black"/>
                  <a:cs typeface="Arial Black"/>
                  <a:sym typeface="Arial Black"/>
                </a:endParaRPr>
              </a:p>
            </p:txBody>
          </p:sp>
          <p:sp>
            <p:nvSpPr>
              <p:cNvPr id="200" name="Google Shape;200;p5"/>
              <p:cNvSpPr/>
              <p:nvPr/>
            </p:nvSpPr>
            <p:spPr>
              <a:xfrm>
                <a:off x="11983109" y="3640362"/>
                <a:ext cx="874933" cy="698640"/>
              </a:xfrm>
              <a:prstGeom prst="ellipse">
                <a:avLst/>
              </a:prstGeom>
              <a:solidFill>
                <a:schemeClr val="lt1"/>
              </a:solidFill>
              <a:ln cap="flat" cmpd="sng" w="107950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-KR" sz="4000">
                    <a:solidFill>
                      <a:schemeClr val="lt1"/>
                    </a:solidFill>
                    <a:latin typeface="Arial Black"/>
                    <a:ea typeface="Arial Black"/>
                    <a:cs typeface="Arial Black"/>
                    <a:sym typeface="Arial Black"/>
                  </a:rPr>
                  <a:t>3</a:t>
                </a:r>
                <a:endParaRPr b="1" sz="4000">
                  <a:solidFill>
                    <a:schemeClr val="lt1"/>
                  </a:solidFill>
                  <a:latin typeface="Arial Black"/>
                  <a:ea typeface="Arial Black"/>
                  <a:cs typeface="Arial Black"/>
                  <a:sym typeface="Arial Black"/>
                </a:endParaRPr>
              </a:p>
            </p:txBody>
          </p:sp>
          <p:sp>
            <p:nvSpPr>
              <p:cNvPr id="201" name="Google Shape;201;p5"/>
              <p:cNvSpPr/>
              <p:nvPr/>
            </p:nvSpPr>
            <p:spPr>
              <a:xfrm>
                <a:off x="11988398" y="5130959"/>
                <a:ext cx="874933" cy="698640"/>
              </a:xfrm>
              <a:prstGeom prst="ellipse">
                <a:avLst/>
              </a:prstGeom>
              <a:solidFill>
                <a:schemeClr val="lt1"/>
              </a:solidFill>
              <a:ln cap="flat" cmpd="sng" w="107950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-KR" sz="4000">
                    <a:solidFill>
                      <a:schemeClr val="lt1"/>
                    </a:solidFill>
                    <a:latin typeface="Arial Black"/>
                    <a:ea typeface="Arial Black"/>
                    <a:cs typeface="Arial Black"/>
                    <a:sym typeface="Arial Black"/>
                  </a:rPr>
                  <a:t>1</a:t>
                </a:r>
                <a:endParaRPr b="1" sz="4000">
                  <a:solidFill>
                    <a:schemeClr val="lt1"/>
                  </a:solidFill>
                  <a:latin typeface="Arial Black"/>
                  <a:ea typeface="Arial Black"/>
                  <a:cs typeface="Arial Black"/>
                  <a:sym typeface="Arial Black"/>
                </a:endParaRPr>
              </a:p>
            </p:txBody>
          </p:sp>
          <p:sp>
            <p:nvSpPr>
              <p:cNvPr id="202" name="Google Shape;202;p5"/>
              <p:cNvSpPr/>
              <p:nvPr/>
            </p:nvSpPr>
            <p:spPr>
              <a:xfrm>
                <a:off x="11988398" y="6609030"/>
                <a:ext cx="874933" cy="698640"/>
              </a:xfrm>
              <a:prstGeom prst="ellipse">
                <a:avLst/>
              </a:prstGeom>
              <a:solidFill>
                <a:schemeClr val="lt1"/>
              </a:solidFill>
              <a:ln cap="flat" cmpd="sng" w="107950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-KR" sz="4000">
                    <a:solidFill>
                      <a:schemeClr val="lt1"/>
                    </a:solidFill>
                    <a:latin typeface="Arial Black"/>
                    <a:ea typeface="Arial Black"/>
                    <a:cs typeface="Arial Black"/>
                    <a:sym typeface="Arial Black"/>
                  </a:rPr>
                  <a:t>2</a:t>
                </a:r>
                <a:endParaRPr b="1" sz="4000">
                  <a:solidFill>
                    <a:schemeClr val="lt1"/>
                  </a:solidFill>
                  <a:latin typeface="Arial Black"/>
                  <a:ea typeface="Arial Black"/>
                  <a:cs typeface="Arial Black"/>
                  <a:sym typeface="Arial Black"/>
                </a:endParaRPr>
              </a:p>
            </p:txBody>
          </p:sp>
        </p:grpSp>
        <p:grpSp>
          <p:nvGrpSpPr>
            <p:cNvPr id="203" name="Google Shape;203;p5"/>
            <p:cNvGrpSpPr/>
            <p:nvPr/>
          </p:nvGrpSpPr>
          <p:grpSpPr>
            <a:xfrm>
              <a:off x="11863428" y="589012"/>
              <a:ext cx="880222" cy="6857999"/>
              <a:chOff x="11983109" y="671694"/>
              <a:chExt cx="880222" cy="6635976"/>
            </a:xfrm>
          </p:grpSpPr>
          <p:sp>
            <p:nvSpPr>
              <p:cNvPr id="204" name="Google Shape;204;p5"/>
              <p:cNvSpPr/>
              <p:nvPr/>
            </p:nvSpPr>
            <p:spPr>
              <a:xfrm>
                <a:off x="11983109" y="671694"/>
                <a:ext cx="874933" cy="698640"/>
              </a:xfrm>
              <a:prstGeom prst="ellipse">
                <a:avLst/>
              </a:prstGeom>
              <a:solidFill>
                <a:schemeClr val="lt1"/>
              </a:solidFill>
              <a:ln cap="flat" cmpd="sng" w="107950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-KR" sz="4000">
                    <a:solidFill>
                      <a:schemeClr val="lt1"/>
                    </a:solidFill>
                    <a:latin typeface="Arial Black"/>
                    <a:ea typeface="Arial Black"/>
                    <a:cs typeface="Arial Black"/>
                    <a:sym typeface="Arial Black"/>
                  </a:rPr>
                  <a:t>1</a:t>
                </a:r>
                <a:endParaRPr b="1" sz="4000">
                  <a:solidFill>
                    <a:schemeClr val="lt1"/>
                  </a:solidFill>
                  <a:latin typeface="Arial Black"/>
                  <a:ea typeface="Arial Black"/>
                  <a:cs typeface="Arial Black"/>
                  <a:sym typeface="Arial Black"/>
                </a:endParaRPr>
              </a:p>
            </p:txBody>
          </p:sp>
          <p:sp>
            <p:nvSpPr>
              <p:cNvPr id="205" name="Google Shape;205;p5"/>
              <p:cNvSpPr/>
              <p:nvPr/>
            </p:nvSpPr>
            <p:spPr>
              <a:xfrm>
                <a:off x="11983109" y="2149765"/>
                <a:ext cx="874933" cy="698640"/>
              </a:xfrm>
              <a:prstGeom prst="ellipse">
                <a:avLst/>
              </a:prstGeom>
              <a:solidFill>
                <a:schemeClr val="lt1"/>
              </a:solidFill>
              <a:ln cap="flat" cmpd="sng" w="107950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-KR" sz="4000">
                    <a:solidFill>
                      <a:schemeClr val="lt1"/>
                    </a:solidFill>
                    <a:latin typeface="Arial Black"/>
                    <a:ea typeface="Arial Black"/>
                    <a:cs typeface="Arial Black"/>
                    <a:sym typeface="Arial Black"/>
                  </a:rPr>
                  <a:t>2</a:t>
                </a:r>
                <a:endParaRPr b="1" sz="4000">
                  <a:solidFill>
                    <a:schemeClr val="lt1"/>
                  </a:solidFill>
                  <a:latin typeface="Arial Black"/>
                  <a:ea typeface="Arial Black"/>
                  <a:cs typeface="Arial Black"/>
                  <a:sym typeface="Arial Black"/>
                </a:endParaRPr>
              </a:p>
            </p:txBody>
          </p:sp>
          <p:sp>
            <p:nvSpPr>
              <p:cNvPr id="206" name="Google Shape;206;p5"/>
              <p:cNvSpPr/>
              <p:nvPr/>
            </p:nvSpPr>
            <p:spPr>
              <a:xfrm>
                <a:off x="11983109" y="3640362"/>
                <a:ext cx="874933" cy="698640"/>
              </a:xfrm>
              <a:prstGeom prst="ellipse">
                <a:avLst/>
              </a:prstGeom>
              <a:solidFill>
                <a:schemeClr val="lt1"/>
              </a:solidFill>
              <a:ln cap="flat" cmpd="sng" w="107950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-KR" sz="4000">
                    <a:solidFill>
                      <a:schemeClr val="lt1"/>
                    </a:solidFill>
                    <a:latin typeface="Arial Black"/>
                    <a:ea typeface="Arial Black"/>
                    <a:cs typeface="Arial Black"/>
                    <a:sym typeface="Arial Black"/>
                  </a:rPr>
                  <a:t>3</a:t>
                </a:r>
                <a:endParaRPr b="1" sz="4000">
                  <a:solidFill>
                    <a:schemeClr val="lt1"/>
                  </a:solidFill>
                  <a:latin typeface="Arial Black"/>
                  <a:ea typeface="Arial Black"/>
                  <a:cs typeface="Arial Black"/>
                  <a:sym typeface="Arial Black"/>
                </a:endParaRPr>
              </a:p>
            </p:txBody>
          </p:sp>
          <p:sp>
            <p:nvSpPr>
              <p:cNvPr id="207" name="Google Shape;207;p5"/>
              <p:cNvSpPr/>
              <p:nvPr/>
            </p:nvSpPr>
            <p:spPr>
              <a:xfrm>
                <a:off x="11988398" y="5130959"/>
                <a:ext cx="874933" cy="698640"/>
              </a:xfrm>
              <a:prstGeom prst="ellipse">
                <a:avLst/>
              </a:prstGeom>
              <a:solidFill>
                <a:schemeClr val="lt1"/>
              </a:solidFill>
              <a:ln cap="flat" cmpd="sng" w="107950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-KR" sz="4000">
                    <a:solidFill>
                      <a:schemeClr val="lt1"/>
                    </a:solidFill>
                    <a:latin typeface="Arial Black"/>
                    <a:ea typeface="Arial Black"/>
                    <a:cs typeface="Arial Black"/>
                    <a:sym typeface="Arial Black"/>
                  </a:rPr>
                  <a:t>1</a:t>
                </a:r>
                <a:endParaRPr b="1" sz="4000">
                  <a:solidFill>
                    <a:schemeClr val="lt1"/>
                  </a:solidFill>
                  <a:latin typeface="Arial Black"/>
                  <a:ea typeface="Arial Black"/>
                  <a:cs typeface="Arial Black"/>
                  <a:sym typeface="Arial Black"/>
                </a:endParaRPr>
              </a:p>
            </p:txBody>
          </p:sp>
          <p:sp>
            <p:nvSpPr>
              <p:cNvPr id="208" name="Google Shape;208;p5"/>
              <p:cNvSpPr/>
              <p:nvPr/>
            </p:nvSpPr>
            <p:spPr>
              <a:xfrm>
                <a:off x="11988398" y="6609030"/>
                <a:ext cx="874933" cy="698640"/>
              </a:xfrm>
              <a:prstGeom prst="ellipse">
                <a:avLst/>
              </a:prstGeom>
              <a:solidFill>
                <a:schemeClr val="lt1"/>
              </a:solidFill>
              <a:ln cap="flat" cmpd="sng" w="107950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-KR" sz="4000">
                    <a:solidFill>
                      <a:schemeClr val="lt1"/>
                    </a:solidFill>
                    <a:latin typeface="Arial Black"/>
                    <a:ea typeface="Arial Black"/>
                    <a:cs typeface="Arial Black"/>
                    <a:sym typeface="Arial Black"/>
                  </a:rPr>
                  <a:t>2</a:t>
                </a:r>
                <a:endParaRPr b="1" sz="4000">
                  <a:solidFill>
                    <a:schemeClr val="lt1"/>
                  </a:solidFill>
                  <a:latin typeface="Arial Black"/>
                  <a:ea typeface="Arial Black"/>
                  <a:cs typeface="Arial Black"/>
                  <a:sym typeface="Arial Black"/>
                </a:endParaRPr>
              </a:p>
            </p:txBody>
          </p:sp>
        </p:grpSp>
      </p:grpSp>
      <p:sp>
        <p:nvSpPr>
          <p:cNvPr id="209" name="Google Shape;209;p5"/>
          <p:cNvSpPr txBox="1"/>
          <p:nvPr/>
        </p:nvSpPr>
        <p:spPr>
          <a:xfrm>
            <a:off x="2857925" y="4133736"/>
            <a:ext cx="2374368" cy="22459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800"/>
              <a:buFont typeface="Noto Sans Symbols"/>
              <a:buChar char="✔"/>
            </a:pPr>
            <a:r>
              <a:rPr lang="ko-KR" sz="18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rPr>
              <a:t>내 정보 </a:t>
            </a:r>
            <a:endParaRPr sz="1800">
              <a:solidFill>
                <a:srgbClr val="0C0C0C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85750" lvl="0" marL="28575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800"/>
              <a:buFont typeface="Noto Sans Symbols"/>
              <a:buChar char="✔"/>
            </a:pPr>
            <a:r>
              <a:rPr lang="ko-KR" sz="18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rPr>
              <a:t>내 일정 등록 &amp; 확인</a:t>
            </a:r>
            <a:endParaRPr sz="1800">
              <a:solidFill>
                <a:srgbClr val="0C0C0C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85750" lvl="0" marL="28575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800"/>
              <a:buFont typeface="Noto Sans Symbols"/>
              <a:buChar char="✔"/>
            </a:pPr>
            <a:r>
              <a:rPr lang="ko-KR" sz="18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rPr>
              <a:t>내 예매 내역 확인</a:t>
            </a:r>
            <a:endParaRPr sz="1800">
              <a:solidFill>
                <a:srgbClr val="0C0C0C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85750" lvl="0" marL="28575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800"/>
              <a:buFont typeface="Noto Sans Symbols"/>
              <a:buChar char="✔"/>
            </a:pPr>
            <a:r>
              <a:rPr lang="ko-KR" sz="18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rPr>
              <a:t>내 리뷰 글 확인</a:t>
            </a:r>
            <a:endParaRPr sz="1800">
              <a:solidFill>
                <a:srgbClr val="0C0C0C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85750" lvl="0" marL="28575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800"/>
              <a:buFont typeface="Noto Sans Symbols"/>
              <a:buChar char="✔"/>
            </a:pPr>
            <a:r>
              <a:rPr lang="ko-KR" sz="18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rPr>
              <a:t>내 즐겨찾기</a:t>
            </a:r>
            <a:endParaRPr sz="1800">
              <a:solidFill>
                <a:srgbClr val="0C0C0C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96850" lvl="0" marL="28575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r>
              <a:t/>
            </a:r>
            <a:endParaRPr sz="1400">
              <a:solidFill>
                <a:srgbClr val="0C0C0C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96850" lvl="0" marL="28575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1400">
              <a:solidFill>
                <a:srgbClr val="0C0C0C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0" name="Google Shape;210;p5"/>
          <p:cNvSpPr txBox="1"/>
          <p:nvPr/>
        </p:nvSpPr>
        <p:spPr>
          <a:xfrm>
            <a:off x="5648692" y="4178808"/>
            <a:ext cx="1319592" cy="209820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800"/>
              <a:buFont typeface="Noto Sans Symbols"/>
              <a:buChar char="✔"/>
            </a:pPr>
            <a:r>
              <a:rPr lang="ko-KR" sz="18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rPr>
              <a:t>교통</a:t>
            </a:r>
            <a:endParaRPr sz="1800">
              <a:solidFill>
                <a:srgbClr val="0C0C0C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85750" lvl="0" marL="28575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800"/>
              <a:buFont typeface="Noto Sans Symbols"/>
              <a:buChar char="✔"/>
            </a:pPr>
            <a:r>
              <a:rPr lang="ko-KR" sz="18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rPr>
              <a:t>숙소</a:t>
            </a:r>
            <a:endParaRPr sz="1800">
              <a:solidFill>
                <a:srgbClr val="0C0C0C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85750" lvl="0" marL="28575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800"/>
              <a:buFont typeface="Noto Sans Symbols"/>
              <a:buChar char="✔"/>
            </a:pPr>
            <a:r>
              <a:rPr lang="ko-KR" sz="18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rPr>
              <a:t>액티비티</a:t>
            </a:r>
            <a:endParaRPr sz="1800">
              <a:solidFill>
                <a:srgbClr val="0C0C0C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96850" lvl="0" marL="28575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r>
              <a:t/>
            </a:r>
            <a:endParaRPr sz="1400">
              <a:solidFill>
                <a:srgbClr val="0C0C0C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96850" lvl="0" marL="28575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r>
              <a:t/>
            </a:r>
            <a:endParaRPr sz="1400">
              <a:solidFill>
                <a:srgbClr val="0C0C0C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96850" lvl="0" marL="28575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r>
              <a:t/>
            </a:r>
            <a:endParaRPr sz="1400">
              <a:solidFill>
                <a:srgbClr val="0C0C0C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96850" lvl="0" marL="28575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1400">
              <a:solidFill>
                <a:srgbClr val="0C0C0C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1" name="Google Shape;211;p5"/>
          <p:cNvSpPr txBox="1"/>
          <p:nvPr/>
        </p:nvSpPr>
        <p:spPr>
          <a:xfrm>
            <a:off x="7301804" y="4134142"/>
            <a:ext cx="1382110" cy="11748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800"/>
              <a:buFont typeface="Noto Sans Symbols"/>
              <a:buChar char="✔"/>
            </a:pPr>
            <a:r>
              <a:rPr lang="ko-KR" sz="18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rPr>
              <a:t>여행 리뷰</a:t>
            </a:r>
            <a:endParaRPr sz="1400">
              <a:solidFill>
                <a:srgbClr val="0C0C0C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96850" lvl="0" marL="28575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r>
              <a:t/>
            </a:r>
            <a:endParaRPr sz="1400">
              <a:solidFill>
                <a:srgbClr val="0C0C0C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96850" lvl="0" marL="28575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r>
              <a:t/>
            </a:r>
            <a:endParaRPr sz="1400">
              <a:solidFill>
                <a:srgbClr val="0C0C0C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96850" lvl="0" marL="28575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1400">
              <a:solidFill>
                <a:srgbClr val="0C0C0C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2" name="Google Shape;212;p5"/>
          <p:cNvSpPr txBox="1"/>
          <p:nvPr/>
        </p:nvSpPr>
        <p:spPr>
          <a:xfrm>
            <a:off x="9500211" y="4134142"/>
            <a:ext cx="1805302" cy="11748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800"/>
              <a:buFont typeface="Noto Sans Symbols"/>
              <a:buChar char="✔"/>
            </a:pPr>
            <a:r>
              <a:rPr lang="ko-KR" sz="18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rPr>
              <a:t>고객센터 채팅</a:t>
            </a:r>
            <a:endParaRPr sz="1800">
              <a:solidFill>
                <a:srgbClr val="0C0C0C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96850" lvl="0" marL="28575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r>
              <a:t/>
            </a:r>
            <a:endParaRPr sz="1400">
              <a:solidFill>
                <a:srgbClr val="0C0C0C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96850" lvl="0" marL="28575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r>
              <a:t/>
            </a:r>
            <a:endParaRPr sz="1400">
              <a:solidFill>
                <a:srgbClr val="0C0C0C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96850" lvl="0" marL="28575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1400">
              <a:solidFill>
                <a:srgbClr val="0C0C0C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4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p50"/>
          <p:cNvSpPr/>
          <p:nvPr/>
        </p:nvSpPr>
        <p:spPr>
          <a:xfrm>
            <a:off x="0" y="3849485"/>
            <a:ext cx="12191999" cy="2996277"/>
          </a:xfrm>
          <a:prstGeom prst="rect">
            <a:avLst/>
          </a:prstGeom>
          <a:solidFill>
            <a:srgbClr val="F6C30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6" name="Google Shape;1036;p50"/>
          <p:cNvSpPr txBox="1"/>
          <p:nvPr/>
        </p:nvSpPr>
        <p:spPr>
          <a:xfrm>
            <a:off x="5371809" y="2747907"/>
            <a:ext cx="1492716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5400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채팅</a:t>
            </a:r>
            <a:endParaRPr b="1" sz="5400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037" name="Google Shape;1037;p50"/>
          <p:cNvSpPr/>
          <p:nvPr/>
        </p:nvSpPr>
        <p:spPr>
          <a:xfrm>
            <a:off x="1953187" y="2107580"/>
            <a:ext cx="8329961" cy="2642839"/>
          </a:xfrm>
          <a:prstGeom prst="rect">
            <a:avLst/>
          </a:prstGeom>
          <a:noFill/>
          <a:ln cap="flat" cmpd="sng" w="2540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Google Shape;1042;p51"/>
          <p:cNvSpPr/>
          <p:nvPr/>
        </p:nvSpPr>
        <p:spPr>
          <a:xfrm>
            <a:off x="15409" y="1"/>
            <a:ext cx="12189807" cy="685799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3" name="Google Shape;1043;p51"/>
          <p:cNvSpPr/>
          <p:nvPr/>
        </p:nvSpPr>
        <p:spPr>
          <a:xfrm>
            <a:off x="-3294" y="0"/>
            <a:ext cx="7607031" cy="6857999"/>
          </a:xfrm>
          <a:prstGeom prst="rect">
            <a:avLst/>
          </a:prstGeom>
          <a:solidFill>
            <a:srgbClr val="F6C30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4" name="Google Shape;1044;p51"/>
          <p:cNvSpPr txBox="1"/>
          <p:nvPr/>
        </p:nvSpPr>
        <p:spPr>
          <a:xfrm>
            <a:off x="707827" y="296944"/>
            <a:ext cx="758541" cy="3139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2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기능 소개</a:t>
            </a:r>
            <a:endParaRPr b="1" sz="12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45" name="Google Shape;1045;p51"/>
          <p:cNvSpPr/>
          <p:nvPr/>
        </p:nvSpPr>
        <p:spPr>
          <a:xfrm>
            <a:off x="570040" y="379355"/>
            <a:ext cx="127245" cy="127245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6" name="Google Shape;1046;p51"/>
          <p:cNvSpPr txBox="1"/>
          <p:nvPr/>
        </p:nvSpPr>
        <p:spPr>
          <a:xfrm>
            <a:off x="8173073" y="3702983"/>
            <a:ext cx="3462807" cy="6093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rPr>
              <a:t>로그인 후 Controller.java에서</a:t>
            </a:r>
            <a:endParaRPr sz="1400">
              <a:solidFill>
                <a:srgbClr val="0C0C0C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rPr>
              <a:t> session을 사용하여 회원의 정보를 서버에 저장</a:t>
            </a:r>
            <a:endParaRPr sz="1400">
              <a:solidFill>
                <a:srgbClr val="0C0C0C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047" name="Google Shape;1047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6746" y="1923503"/>
            <a:ext cx="6109970" cy="24804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8" name="Google Shape;1048;p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1945" y="4750931"/>
            <a:ext cx="6104771" cy="1968105"/>
          </a:xfrm>
          <a:prstGeom prst="rect">
            <a:avLst/>
          </a:prstGeom>
          <a:noFill/>
          <a:ln>
            <a:noFill/>
          </a:ln>
        </p:spPr>
      </p:pic>
      <p:sp>
        <p:nvSpPr>
          <p:cNvPr id="1049" name="Google Shape;1049;p51"/>
          <p:cNvSpPr txBox="1"/>
          <p:nvPr/>
        </p:nvSpPr>
        <p:spPr>
          <a:xfrm>
            <a:off x="558659" y="1652511"/>
            <a:ext cx="3748206" cy="3508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4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rPr>
              <a:t>게시판 컨트롤러 (BoardController.java)  &gt; 채팅 호출</a:t>
            </a:r>
            <a:endParaRPr b="1" sz="1400">
              <a:solidFill>
                <a:srgbClr val="0C0C0C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50" name="Google Shape;1050;p51"/>
          <p:cNvSpPr/>
          <p:nvPr/>
        </p:nvSpPr>
        <p:spPr>
          <a:xfrm>
            <a:off x="535075" y="1785069"/>
            <a:ext cx="69929" cy="69929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1" name="Google Shape;1051;p51"/>
          <p:cNvSpPr txBox="1"/>
          <p:nvPr/>
        </p:nvSpPr>
        <p:spPr>
          <a:xfrm>
            <a:off x="568387" y="4469036"/>
            <a:ext cx="2092432" cy="3508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4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rPr>
              <a:t>채팅 호출 ( boardDetail.jsp) </a:t>
            </a:r>
            <a:endParaRPr/>
          </a:p>
        </p:txBody>
      </p:sp>
      <p:sp>
        <p:nvSpPr>
          <p:cNvPr id="1052" name="Google Shape;1052;p51"/>
          <p:cNvSpPr/>
          <p:nvPr/>
        </p:nvSpPr>
        <p:spPr>
          <a:xfrm>
            <a:off x="535075" y="4598937"/>
            <a:ext cx="69929" cy="69929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53" name="Google Shape;1053;p51"/>
          <p:cNvGrpSpPr/>
          <p:nvPr/>
        </p:nvGrpSpPr>
        <p:grpSpPr>
          <a:xfrm>
            <a:off x="8042059" y="1785069"/>
            <a:ext cx="3724834" cy="1464939"/>
            <a:chOff x="8158368" y="885069"/>
            <a:chExt cx="3724834" cy="1464939"/>
          </a:xfrm>
        </p:grpSpPr>
        <p:sp>
          <p:nvSpPr>
            <p:cNvPr id="1054" name="Google Shape;1054;p51"/>
            <p:cNvSpPr/>
            <p:nvPr/>
          </p:nvSpPr>
          <p:spPr>
            <a:xfrm>
              <a:off x="8158368" y="918010"/>
              <a:ext cx="1431998" cy="1431998"/>
            </a:xfrm>
            <a:prstGeom prst="ellipse">
              <a:avLst/>
            </a:prstGeom>
            <a:solidFill>
              <a:srgbClr val="3F3F3F"/>
            </a:solidFill>
            <a:ln cap="flat" cmpd="sng" w="1079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600">
                  <a:solidFill>
                    <a:schemeClr val="lt1"/>
                  </a:solidFill>
                  <a:latin typeface="Arial Black"/>
                  <a:ea typeface="Arial Black"/>
                  <a:cs typeface="Arial Black"/>
                  <a:sym typeface="Arial Black"/>
                </a:rPr>
                <a:t>게시판</a:t>
              </a:r>
              <a:endParaRPr b="1" sz="20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endParaRPr>
            </a:p>
          </p:txBody>
        </p:sp>
        <p:sp>
          <p:nvSpPr>
            <p:cNvPr id="1055" name="Google Shape;1055;p51"/>
            <p:cNvSpPr/>
            <p:nvPr/>
          </p:nvSpPr>
          <p:spPr>
            <a:xfrm>
              <a:off x="9300568" y="885069"/>
              <a:ext cx="1431998" cy="1431998"/>
            </a:xfrm>
            <a:prstGeom prst="ellipse">
              <a:avLst/>
            </a:prstGeom>
            <a:solidFill>
              <a:srgbClr val="3F3F3F"/>
            </a:solidFill>
            <a:ln cap="flat" cmpd="sng" w="1079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600">
                  <a:solidFill>
                    <a:schemeClr val="lt1"/>
                  </a:solidFill>
                  <a:latin typeface="Arial Black"/>
                  <a:ea typeface="Arial Black"/>
                  <a:cs typeface="Arial Black"/>
                  <a:sym typeface="Arial Black"/>
                </a:rPr>
                <a:t>상세</a:t>
              </a:r>
              <a:endParaRPr b="1" sz="16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600">
                  <a:solidFill>
                    <a:schemeClr val="lt1"/>
                  </a:solidFill>
                  <a:latin typeface="Arial Black"/>
                  <a:ea typeface="Arial Black"/>
                  <a:cs typeface="Arial Black"/>
                  <a:sym typeface="Arial Black"/>
                </a:rPr>
                <a:t>보기</a:t>
              </a:r>
              <a:endParaRPr b="1" sz="16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endParaRPr>
            </a:p>
          </p:txBody>
        </p:sp>
        <p:sp>
          <p:nvSpPr>
            <p:cNvPr id="1056" name="Google Shape;1056;p51"/>
            <p:cNvSpPr/>
            <p:nvPr/>
          </p:nvSpPr>
          <p:spPr>
            <a:xfrm>
              <a:off x="10451204" y="918010"/>
              <a:ext cx="1431998" cy="1431998"/>
            </a:xfrm>
            <a:prstGeom prst="ellipse">
              <a:avLst/>
            </a:prstGeom>
            <a:solidFill>
              <a:srgbClr val="3F3F3F"/>
            </a:solidFill>
            <a:ln cap="flat" cmpd="sng" w="1079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600">
                  <a:solidFill>
                    <a:schemeClr val="lt1"/>
                  </a:solidFill>
                  <a:latin typeface="Arial Black"/>
                  <a:ea typeface="Arial Black"/>
                  <a:cs typeface="Arial Black"/>
                  <a:sym typeface="Arial Black"/>
                </a:rPr>
                <a:t>채팅 호출</a:t>
              </a:r>
              <a:endParaRPr b="1" sz="16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endParaRPr>
            </a:p>
          </p:txBody>
        </p:sp>
      </p:grpSp>
      <p:sp>
        <p:nvSpPr>
          <p:cNvPr id="1057" name="Google Shape;1057;p51"/>
          <p:cNvSpPr txBox="1"/>
          <p:nvPr/>
        </p:nvSpPr>
        <p:spPr>
          <a:xfrm>
            <a:off x="8276368" y="1404333"/>
            <a:ext cx="825867" cy="3254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4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rPr>
              <a:t>실행순서</a:t>
            </a:r>
            <a:endParaRPr b="1" sz="1400">
              <a:solidFill>
                <a:srgbClr val="0C0C0C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58" name="Google Shape;1058;p51"/>
          <p:cNvSpPr/>
          <p:nvPr/>
        </p:nvSpPr>
        <p:spPr>
          <a:xfrm>
            <a:off x="8240225" y="1532073"/>
            <a:ext cx="69929" cy="69929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9" name="Google Shape;1059;p51"/>
          <p:cNvSpPr txBox="1"/>
          <p:nvPr/>
        </p:nvSpPr>
        <p:spPr>
          <a:xfrm>
            <a:off x="8173072" y="4900701"/>
            <a:ext cx="3836047" cy="8679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rPr>
              <a:t>게시글 상세보기 페이지에서 채팅창 호출하면</a:t>
            </a:r>
            <a:endParaRPr sz="1400">
              <a:solidFill>
                <a:srgbClr val="0C0C0C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rPr>
              <a:t>글번호와 세션에 저장된 닉네임 값을 주소로 하는</a:t>
            </a:r>
            <a:endParaRPr sz="1400">
              <a:solidFill>
                <a:srgbClr val="0C0C0C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rPr>
              <a:t>채팅창을 띄우도록 구현</a:t>
            </a:r>
            <a:endParaRPr sz="1400">
              <a:solidFill>
                <a:srgbClr val="0C0C0C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60" name="Google Shape;1060;p51"/>
          <p:cNvSpPr/>
          <p:nvPr/>
        </p:nvSpPr>
        <p:spPr>
          <a:xfrm>
            <a:off x="1203649" y="3405673"/>
            <a:ext cx="5159829" cy="429209"/>
          </a:xfrm>
          <a:prstGeom prst="rect">
            <a:avLst/>
          </a:prstGeom>
          <a:noFill/>
          <a:ln cap="flat" cmpd="sng" w="38100">
            <a:solidFill>
              <a:srgbClr val="EE64A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61" name="Google Shape;1061;p51"/>
          <p:cNvCxnSpPr>
            <a:endCxn id="1046" idx="1"/>
          </p:cNvCxnSpPr>
          <p:nvPr/>
        </p:nvCxnSpPr>
        <p:spPr>
          <a:xfrm>
            <a:off x="6363473" y="3601482"/>
            <a:ext cx="1809600" cy="406200"/>
          </a:xfrm>
          <a:prstGeom prst="straightConnector1">
            <a:avLst/>
          </a:prstGeom>
          <a:noFill/>
          <a:ln cap="flat" cmpd="sng" w="38100">
            <a:solidFill>
              <a:srgbClr val="EE64AC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062" name="Google Shape;1062;p51"/>
          <p:cNvSpPr txBox="1"/>
          <p:nvPr/>
        </p:nvSpPr>
        <p:spPr>
          <a:xfrm>
            <a:off x="633662" y="1012921"/>
            <a:ext cx="1524776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동행 채팅</a:t>
            </a:r>
            <a:endParaRPr b="1"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3" name="Google Shape;1063;p51"/>
          <p:cNvSpPr txBox="1"/>
          <p:nvPr/>
        </p:nvSpPr>
        <p:spPr>
          <a:xfrm>
            <a:off x="10593711" y="296944"/>
            <a:ext cx="1112805" cy="2920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01. 동행 채팅</a:t>
            </a:r>
            <a:endParaRPr sz="1200">
              <a:solidFill>
                <a:srgbClr val="7F7F7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52"/>
          <p:cNvSpPr/>
          <p:nvPr/>
        </p:nvSpPr>
        <p:spPr>
          <a:xfrm>
            <a:off x="-3294" y="0"/>
            <a:ext cx="7607031" cy="6857999"/>
          </a:xfrm>
          <a:prstGeom prst="rect">
            <a:avLst/>
          </a:prstGeom>
          <a:solidFill>
            <a:srgbClr val="F6C30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9" name="Google Shape;1069;p52"/>
          <p:cNvSpPr txBox="1"/>
          <p:nvPr/>
        </p:nvSpPr>
        <p:spPr>
          <a:xfrm>
            <a:off x="707827" y="296944"/>
            <a:ext cx="758541" cy="3139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2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기능 소개</a:t>
            </a:r>
            <a:endParaRPr b="1" sz="12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70" name="Google Shape;1070;p52"/>
          <p:cNvSpPr/>
          <p:nvPr/>
        </p:nvSpPr>
        <p:spPr>
          <a:xfrm>
            <a:off x="570040" y="379355"/>
            <a:ext cx="127245" cy="127245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1" name="Google Shape;1071;p52"/>
          <p:cNvSpPr txBox="1"/>
          <p:nvPr/>
        </p:nvSpPr>
        <p:spPr>
          <a:xfrm>
            <a:off x="8173073" y="3702983"/>
            <a:ext cx="3462807" cy="6093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rPr>
              <a:t>로그인 후 Controller.java에서</a:t>
            </a:r>
            <a:endParaRPr sz="1400">
              <a:solidFill>
                <a:srgbClr val="0C0C0C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rPr>
              <a:t> session을 사용하여 회원의 정보를 서버에 저장</a:t>
            </a:r>
            <a:endParaRPr sz="1400">
              <a:solidFill>
                <a:srgbClr val="0C0C0C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072" name="Google Shape;1072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6746" y="1923503"/>
            <a:ext cx="6109970" cy="24804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3" name="Google Shape;1073;p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1945" y="4750931"/>
            <a:ext cx="6104771" cy="1968105"/>
          </a:xfrm>
          <a:prstGeom prst="rect">
            <a:avLst/>
          </a:prstGeom>
          <a:noFill/>
          <a:ln>
            <a:noFill/>
          </a:ln>
        </p:spPr>
      </p:pic>
      <p:sp>
        <p:nvSpPr>
          <p:cNvPr id="1074" name="Google Shape;1074;p52"/>
          <p:cNvSpPr txBox="1"/>
          <p:nvPr/>
        </p:nvSpPr>
        <p:spPr>
          <a:xfrm>
            <a:off x="558659" y="1652511"/>
            <a:ext cx="3748206" cy="3508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4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rPr>
              <a:t>게시판 컨트롤러 (BoardController.java)  &gt; 채팅 호출</a:t>
            </a:r>
            <a:endParaRPr b="1" sz="1400">
              <a:solidFill>
                <a:srgbClr val="0C0C0C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75" name="Google Shape;1075;p52"/>
          <p:cNvSpPr/>
          <p:nvPr/>
        </p:nvSpPr>
        <p:spPr>
          <a:xfrm>
            <a:off x="535075" y="1785069"/>
            <a:ext cx="69929" cy="69929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6" name="Google Shape;1076;p52"/>
          <p:cNvSpPr txBox="1"/>
          <p:nvPr/>
        </p:nvSpPr>
        <p:spPr>
          <a:xfrm>
            <a:off x="568387" y="4469036"/>
            <a:ext cx="2092432" cy="3508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4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rPr>
              <a:t>채팅 호출 ( boardDetail.jsp) </a:t>
            </a:r>
            <a:endParaRPr/>
          </a:p>
        </p:txBody>
      </p:sp>
      <p:sp>
        <p:nvSpPr>
          <p:cNvPr id="1077" name="Google Shape;1077;p52"/>
          <p:cNvSpPr/>
          <p:nvPr/>
        </p:nvSpPr>
        <p:spPr>
          <a:xfrm>
            <a:off x="535075" y="4598937"/>
            <a:ext cx="69929" cy="69929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78" name="Google Shape;1078;p52"/>
          <p:cNvGrpSpPr/>
          <p:nvPr/>
        </p:nvGrpSpPr>
        <p:grpSpPr>
          <a:xfrm>
            <a:off x="8042059" y="1785069"/>
            <a:ext cx="3724834" cy="1464939"/>
            <a:chOff x="8158368" y="885069"/>
            <a:chExt cx="3724834" cy="1464939"/>
          </a:xfrm>
        </p:grpSpPr>
        <p:sp>
          <p:nvSpPr>
            <p:cNvPr id="1079" name="Google Shape;1079;p52"/>
            <p:cNvSpPr/>
            <p:nvPr/>
          </p:nvSpPr>
          <p:spPr>
            <a:xfrm>
              <a:off x="8158368" y="918010"/>
              <a:ext cx="1431998" cy="1431998"/>
            </a:xfrm>
            <a:prstGeom prst="ellipse">
              <a:avLst/>
            </a:prstGeom>
            <a:solidFill>
              <a:srgbClr val="3F3F3F"/>
            </a:solidFill>
            <a:ln cap="flat" cmpd="sng" w="1079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600">
                  <a:solidFill>
                    <a:schemeClr val="lt1"/>
                  </a:solidFill>
                  <a:latin typeface="Arial Black"/>
                  <a:ea typeface="Arial Black"/>
                  <a:cs typeface="Arial Black"/>
                  <a:sym typeface="Arial Black"/>
                </a:rPr>
                <a:t>게시판</a:t>
              </a:r>
              <a:endParaRPr b="1" sz="20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endParaRPr>
            </a:p>
          </p:txBody>
        </p:sp>
        <p:sp>
          <p:nvSpPr>
            <p:cNvPr id="1080" name="Google Shape;1080;p52"/>
            <p:cNvSpPr/>
            <p:nvPr/>
          </p:nvSpPr>
          <p:spPr>
            <a:xfrm>
              <a:off x="9300568" y="885069"/>
              <a:ext cx="1431998" cy="1431998"/>
            </a:xfrm>
            <a:prstGeom prst="ellipse">
              <a:avLst/>
            </a:prstGeom>
            <a:solidFill>
              <a:srgbClr val="3F3F3F"/>
            </a:solidFill>
            <a:ln cap="flat" cmpd="sng" w="1079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600">
                  <a:solidFill>
                    <a:schemeClr val="lt1"/>
                  </a:solidFill>
                  <a:latin typeface="Arial Black"/>
                  <a:ea typeface="Arial Black"/>
                  <a:cs typeface="Arial Black"/>
                  <a:sym typeface="Arial Black"/>
                </a:rPr>
                <a:t>상세</a:t>
              </a:r>
              <a:endParaRPr b="1" sz="16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600">
                  <a:solidFill>
                    <a:schemeClr val="lt1"/>
                  </a:solidFill>
                  <a:latin typeface="Arial Black"/>
                  <a:ea typeface="Arial Black"/>
                  <a:cs typeface="Arial Black"/>
                  <a:sym typeface="Arial Black"/>
                </a:rPr>
                <a:t>보기</a:t>
              </a:r>
              <a:endParaRPr b="1" sz="16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endParaRPr>
            </a:p>
          </p:txBody>
        </p:sp>
        <p:sp>
          <p:nvSpPr>
            <p:cNvPr id="1081" name="Google Shape;1081;p52"/>
            <p:cNvSpPr/>
            <p:nvPr/>
          </p:nvSpPr>
          <p:spPr>
            <a:xfrm>
              <a:off x="10451204" y="918010"/>
              <a:ext cx="1431998" cy="1431998"/>
            </a:xfrm>
            <a:prstGeom prst="ellipse">
              <a:avLst/>
            </a:prstGeom>
            <a:solidFill>
              <a:srgbClr val="3F3F3F"/>
            </a:solidFill>
            <a:ln cap="flat" cmpd="sng" w="1079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600">
                  <a:solidFill>
                    <a:schemeClr val="lt1"/>
                  </a:solidFill>
                  <a:latin typeface="Arial Black"/>
                  <a:ea typeface="Arial Black"/>
                  <a:cs typeface="Arial Black"/>
                  <a:sym typeface="Arial Black"/>
                </a:rPr>
                <a:t>채팅 호출</a:t>
              </a:r>
              <a:endParaRPr b="1" sz="16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endParaRPr>
            </a:p>
          </p:txBody>
        </p:sp>
      </p:grpSp>
      <p:sp>
        <p:nvSpPr>
          <p:cNvPr id="1082" name="Google Shape;1082;p52"/>
          <p:cNvSpPr txBox="1"/>
          <p:nvPr/>
        </p:nvSpPr>
        <p:spPr>
          <a:xfrm>
            <a:off x="8276368" y="1404333"/>
            <a:ext cx="825867" cy="3254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4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rPr>
              <a:t>실행순서</a:t>
            </a:r>
            <a:endParaRPr b="1" sz="1400">
              <a:solidFill>
                <a:srgbClr val="0C0C0C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83" name="Google Shape;1083;p52"/>
          <p:cNvSpPr/>
          <p:nvPr/>
        </p:nvSpPr>
        <p:spPr>
          <a:xfrm>
            <a:off x="8240225" y="1532073"/>
            <a:ext cx="69929" cy="69929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4" name="Google Shape;1084;p52"/>
          <p:cNvSpPr txBox="1"/>
          <p:nvPr/>
        </p:nvSpPr>
        <p:spPr>
          <a:xfrm>
            <a:off x="8173072" y="4521987"/>
            <a:ext cx="3836047" cy="8679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rPr>
              <a:t>게시글 상세보기 페이지에서 채팅창 호출하면</a:t>
            </a:r>
            <a:endParaRPr sz="1400">
              <a:solidFill>
                <a:srgbClr val="0C0C0C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rPr>
              <a:t>글번호와 세션에 저장된 닉네임 값을 주소로 하는</a:t>
            </a:r>
            <a:endParaRPr sz="1400">
              <a:solidFill>
                <a:srgbClr val="0C0C0C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rPr>
              <a:t>채팅창을 띄우도록 구현</a:t>
            </a:r>
            <a:endParaRPr sz="1400">
              <a:solidFill>
                <a:srgbClr val="0C0C0C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085" name="Google Shape;1085;p52"/>
          <p:cNvCxnSpPr>
            <a:stCxn id="1086" idx="3"/>
            <a:endCxn id="1071" idx="1"/>
          </p:cNvCxnSpPr>
          <p:nvPr/>
        </p:nvCxnSpPr>
        <p:spPr>
          <a:xfrm flipH="1" rot="10800000">
            <a:off x="2586175" y="4007724"/>
            <a:ext cx="5586900" cy="1591800"/>
          </a:xfrm>
          <a:prstGeom prst="straightConnector1">
            <a:avLst/>
          </a:prstGeom>
          <a:noFill/>
          <a:ln cap="flat" cmpd="sng" w="38100">
            <a:solidFill>
              <a:srgbClr val="EE64AC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086" name="Google Shape;1086;p52"/>
          <p:cNvSpPr/>
          <p:nvPr/>
        </p:nvSpPr>
        <p:spPr>
          <a:xfrm>
            <a:off x="622641" y="5430416"/>
            <a:ext cx="1963534" cy="338215"/>
          </a:xfrm>
          <a:prstGeom prst="rect">
            <a:avLst/>
          </a:prstGeom>
          <a:noFill/>
          <a:ln cap="flat" cmpd="sng" w="38100">
            <a:solidFill>
              <a:srgbClr val="EE64A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7" name="Google Shape;1087;p52"/>
          <p:cNvSpPr/>
          <p:nvPr/>
        </p:nvSpPr>
        <p:spPr>
          <a:xfrm>
            <a:off x="2377440" y="6258560"/>
            <a:ext cx="3169920" cy="218440"/>
          </a:xfrm>
          <a:prstGeom prst="rect">
            <a:avLst/>
          </a:prstGeom>
          <a:noFill/>
          <a:ln cap="flat" cmpd="sng" w="38100">
            <a:solidFill>
              <a:srgbClr val="EE64A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88" name="Google Shape;1088;p52"/>
          <p:cNvCxnSpPr>
            <a:stCxn id="1087" idx="3"/>
          </p:cNvCxnSpPr>
          <p:nvPr/>
        </p:nvCxnSpPr>
        <p:spPr>
          <a:xfrm flipH="1" rot="10800000">
            <a:off x="5547360" y="6362680"/>
            <a:ext cx="2494800" cy="5100"/>
          </a:xfrm>
          <a:prstGeom prst="straightConnector1">
            <a:avLst/>
          </a:prstGeom>
          <a:noFill/>
          <a:ln cap="flat" cmpd="sng" w="38100">
            <a:solidFill>
              <a:srgbClr val="EE64AC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089" name="Google Shape;1089;p52"/>
          <p:cNvSpPr txBox="1"/>
          <p:nvPr/>
        </p:nvSpPr>
        <p:spPr>
          <a:xfrm>
            <a:off x="8173073" y="5879350"/>
            <a:ext cx="3054041" cy="867930"/>
          </a:xfrm>
          <a:prstGeom prst="rect">
            <a:avLst/>
          </a:prstGeom>
          <a:noFill/>
          <a:ln cap="flat" cmpd="sng" w="38100">
            <a:solidFill>
              <a:srgbClr val="EE64A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rPr>
              <a:t>Free_seq : 동행 게시판 글 번호</a:t>
            </a:r>
            <a:endParaRPr sz="1400">
              <a:solidFill>
                <a:srgbClr val="0C0C0C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rPr>
              <a:t>Sender : 메시지 보내는이</a:t>
            </a:r>
            <a:endParaRPr sz="1400">
              <a:solidFill>
                <a:srgbClr val="0C0C0C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rPr>
              <a:t>&gt; 세션에 저장된 nickname으로 주소 연결</a:t>
            </a:r>
            <a:endParaRPr sz="1400">
              <a:solidFill>
                <a:srgbClr val="0C0C0C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90" name="Google Shape;1090;p52"/>
          <p:cNvSpPr txBox="1"/>
          <p:nvPr/>
        </p:nvSpPr>
        <p:spPr>
          <a:xfrm>
            <a:off x="633662" y="1012921"/>
            <a:ext cx="1524776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동행 채팅</a:t>
            </a:r>
            <a:endParaRPr b="1"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1" name="Google Shape;1091;p52"/>
          <p:cNvSpPr txBox="1"/>
          <p:nvPr/>
        </p:nvSpPr>
        <p:spPr>
          <a:xfrm>
            <a:off x="10648213" y="296944"/>
            <a:ext cx="1058303" cy="2920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02. 커뮤니티</a:t>
            </a:r>
            <a:endParaRPr sz="1200">
              <a:solidFill>
                <a:srgbClr val="7F7F7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5" name="Shape 1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6" name="Google Shape;1096;p53"/>
          <p:cNvSpPr/>
          <p:nvPr/>
        </p:nvSpPr>
        <p:spPr>
          <a:xfrm>
            <a:off x="0" y="3849485"/>
            <a:ext cx="12191999" cy="2996277"/>
          </a:xfrm>
          <a:prstGeom prst="rect">
            <a:avLst/>
          </a:prstGeom>
          <a:solidFill>
            <a:srgbClr val="F6C30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7" name="Google Shape;1097;p53"/>
          <p:cNvSpPr txBox="1"/>
          <p:nvPr/>
        </p:nvSpPr>
        <p:spPr>
          <a:xfrm>
            <a:off x="4615191" y="2747907"/>
            <a:ext cx="2993127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5400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시연 영상</a:t>
            </a:r>
            <a:endParaRPr b="1" sz="5400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098" name="Google Shape;1098;p53"/>
          <p:cNvSpPr/>
          <p:nvPr/>
        </p:nvSpPr>
        <p:spPr>
          <a:xfrm>
            <a:off x="1953187" y="2107580"/>
            <a:ext cx="8329961" cy="2642839"/>
          </a:xfrm>
          <a:prstGeom prst="rect">
            <a:avLst/>
          </a:prstGeom>
          <a:noFill/>
          <a:ln cap="flat" cmpd="sng" w="2540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2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p54"/>
          <p:cNvSpPr/>
          <p:nvPr/>
        </p:nvSpPr>
        <p:spPr>
          <a:xfrm>
            <a:off x="0" y="3849485"/>
            <a:ext cx="12191999" cy="2996277"/>
          </a:xfrm>
          <a:prstGeom prst="rect">
            <a:avLst/>
          </a:prstGeom>
          <a:solidFill>
            <a:srgbClr val="F6C30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4" name="Google Shape;1104;p54"/>
          <p:cNvSpPr txBox="1"/>
          <p:nvPr/>
        </p:nvSpPr>
        <p:spPr>
          <a:xfrm>
            <a:off x="570040" y="2716799"/>
            <a:ext cx="3597460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5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감사합니다.</a:t>
            </a:r>
            <a:endParaRPr b="1" sz="5400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105" name="Google Shape;1105;p54"/>
          <p:cNvSpPr txBox="1"/>
          <p:nvPr/>
        </p:nvSpPr>
        <p:spPr>
          <a:xfrm>
            <a:off x="657723" y="2148755"/>
            <a:ext cx="1888850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Dream </a:t>
            </a:r>
            <a:r>
              <a:rPr b="1" lang="ko-KR" sz="1600">
                <a:solidFill>
                  <a:srgbClr val="F6C30A"/>
                </a:solidFill>
                <a:latin typeface="Arial Black"/>
                <a:ea typeface="Arial Black"/>
                <a:cs typeface="Arial Black"/>
                <a:sym typeface="Arial Black"/>
              </a:rPr>
              <a:t>Journey</a:t>
            </a:r>
            <a:endParaRPr b="1" sz="1600">
              <a:solidFill>
                <a:srgbClr val="F6C30A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106" name="Google Shape;1106;p54"/>
          <p:cNvSpPr txBox="1"/>
          <p:nvPr/>
        </p:nvSpPr>
        <p:spPr>
          <a:xfrm>
            <a:off x="657723" y="4181694"/>
            <a:ext cx="4976042" cy="8424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김태완 | 김완진 | 양진영 | 오소엽 | 유희윤 | 이동재 | 조연우 </a:t>
            </a:r>
            <a:endParaRPr sz="140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-KR" sz="14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endParaRPr sz="1400">
              <a:solidFill>
                <a:srgbClr val="0C0C0C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6"/>
          <p:cNvSpPr/>
          <p:nvPr/>
        </p:nvSpPr>
        <p:spPr>
          <a:xfrm>
            <a:off x="0" y="6688299"/>
            <a:ext cx="12191999" cy="157463"/>
          </a:xfrm>
          <a:prstGeom prst="rect">
            <a:avLst/>
          </a:prstGeom>
          <a:solidFill>
            <a:srgbClr val="F6C30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6"/>
          <p:cNvSpPr txBox="1"/>
          <p:nvPr/>
        </p:nvSpPr>
        <p:spPr>
          <a:xfrm>
            <a:off x="707827" y="296944"/>
            <a:ext cx="893193" cy="2920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2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데이터 설계</a:t>
            </a:r>
            <a:endParaRPr b="1" sz="12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9" name="Google Shape;219;p6"/>
          <p:cNvSpPr/>
          <p:nvPr/>
        </p:nvSpPr>
        <p:spPr>
          <a:xfrm>
            <a:off x="570040" y="379355"/>
            <a:ext cx="127245" cy="127245"/>
          </a:xfrm>
          <a:prstGeom prst="ellipse">
            <a:avLst/>
          </a:prstGeom>
          <a:solidFill>
            <a:srgbClr val="F6C30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" name="Google Shape;220;p6"/>
          <p:cNvSpPr txBox="1"/>
          <p:nvPr/>
        </p:nvSpPr>
        <p:spPr>
          <a:xfrm>
            <a:off x="627692" y="977430"/>
            <a:ext cx="764953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ERD</a:t>
            </a:r>
            <a:endParaRPr b="1" sz="2800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221" name="Google Shape;221;p6"/>
          <p:cNvSpPr txBox="1"/>
          <p:nvPr/>
        </p:nvSpPr>
        <p:spPr>
          <a:xfrm>
            <a:off x="662876" y="4381302"/>
            <a:ext cx="556563" cy="3586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시인</a:t>
            </a:r>
            <a:endParaRPr b="1" sz="16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2" name="Google Shape;222;p6"/>
          <p:cNvSpPr txBox="1"/>
          <p:nvPr/>
        </p:nvSpPr>
        <p:spPr>
          <a:xfrm>
            <a:off x="662876" y="5358331"/>
            <a:ext cx="556563" cy="3586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토끼</a:t>
            </a:r>
            <a:endParaRPr b="1" sz="16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23" name="Google Shape;223;p6"/>
          <p:cNvCxnSpPr/>
          <p:nvPr/>
        </p:nvCxnSpPr>
        <p:spPr>
          <a:xfrm>
            <a:off x="760642" y="855663"/>
            <a:ext cx="10102594" cy="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224" name="Google Shape;224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29146" y="12238"/>
            <a:ext cx="8832101" cy="6676061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6"/>
          <p:cNvSpPr txBox="1"/>
          <p:nvPr/>
        </p:nvSpPr>
        <p:spPr>
          <a:xfrm>
            <a:off x="10525359" y="296944"/>
            <a:ext cx="1181157" cy="2920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Spring_Project</a:t>
            </a:r>
            <a:endParaRPr sz="1200">
              <a:solidFill>
                <a:srgbClr val="7F7F7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7"/>
          <p:cNvSpPr/>
          <p:nvPr/>
        </p:nvSpPr>
        <p:spPr>
          <a:xfrm>
            <a:off x="0" y="1"/>
            <a:ext cx="12189807" cy="6857999"/>
          </a:xfrm>
          <a:prstGeom prst="rect">
            <a:avLst/>
          </a:prstGeom>
          <a:solidFill>
            <a:srgbClr val="F6C30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Google Shape;231;p7"/>
          <p:cNvSpPr/>
          <p:nvPr/>
        </p:nvSpPr>
        <p:spPr>
          <a:xfrm>
            <a:off x="570040" y="379355"/>
            <a:ext cx="127245" cy="127245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7"/>
          <p:cNvSpPr txBox="1"/>
          <p:nvPr/>
        </p:nvSpPr>
        <p:spPr>
          <a:xfrm>
            <a:off x="3379218" y="2518711"/>
            <a:ext cx="5604419" cy="16312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0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기능 구현</a:t>
            </a:r>
            <a:endParaRPr/>
          </a:p>
        </p:txBody>
      </p:sp>
      <p:sp>
        <p:nvSpPr>
          <p:cNvPr id="233" name="Google Shape;233;p7"/>
          <p:cNvSpPr/>
          <p:nvPr/>
        </p:nvSpPr>
        <p:spPr>
          <a:xfrm>
            <a:off x="2016447" y="2012899"/>
            <a:ext cx="8329961" cy="2642839"/>
          </a:xfrm>
          <a:prstGeom prst="rect">
            <a:avLst/>
          </a:prstGeom>
          <a:noFill/>
          <a:ln cap="flat" cmpd="sng" w="2540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p7"/>
          <p:cNvSpPr txBox="1"/>
          <p:nvPr/>
        </p:nvSpPr>
        <p:spPr>
          <a:xfrm>
            <a:off x="697285" y="258311"/>
            <a:ext cx="210467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Dream </a:t>
            </a:r>
            <a:r>
              <a:rPr b="1" lang="ko-KR" sz="18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Journey</a:t>
            </a:r>
            <a:endParaRPr b="1" sz="18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235" name="Google Shape;235;p7"/>
          <p:cNvSpPr txBox="1"/>
          <p:nvPr/>
        </p:nvSpPr>
        <p:spPr>
          <a:xfrm>
            <a:off x="10525359" y="296944"/>
            <a:ext cx="1181157" cy="2920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Spring_Project</a:t>
            </a:r>
            <a:endParaRPr sz="1200">
              <a:solidFill>
                <a:srgbClr val="7F7F7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8"/>
          <p:cNvSpPr/>
          <p:nvPr/>
        </p:nvSpPr>
        <p:spPr>
          <a:xfrm>
            <a:off x="0" y="3849485"/>
            <a:ext cx="12191999" cy="2996277"/>
          </a:xfrm>
          <a:prstGeom prst="rect">
            <a:avLst/>
          </a:prstGeom>
          <a:solidFill>
            <a:srgbClr val="F6C30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" name="Google Shape;241;p8"/>
          <p:cNvSpPr txBox="1"/>
          <p:nvPr/>
        </p:nvSpPr>
        <p:spPr>
          <a:xfrm>
            <a:off x="4727472" y="2747907"/>
            <a:ext cx="2800767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5400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계정기능</a:t>
            </a:r>
            <a:endParaRPr b="1" sz="5400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242" name="Google Shape;242;p8"/>
          <p:cNvSpPr/>
          <p:nvPr/>
        </p:nvSpPr>
        <p:spPr>
          <a:xfrm>
            <a:off x="1953187" y="2107580"/>
            <a:ext cx="8329961" cy="2642839"/>
          </a:xfrm>
          <a:prstGeom prst="rect">
            <a:avLst/>
          </a:prstGeom>
          <a:noFill/>
          <a:ln cap="flat" cmpd="sng" w="2540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9"/>
          <p:cNvSpPr/>
          <p:nvPr/>
        </p:nvSpPr>
        <p:spPr>
          <a:xfrm>
            <a:off x="15409" y="1"/>
            <a:ext cx="12189807" cy="685799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p9"/>
          <p:cNvSpPr/>
          <p:nvPr/>
        </p:nvSpPr>
        <p:spPr>
          <a:xfrm>
            <a:off x="-3294" y="0"/>
            <a:ext cx="7607031" cy="6857999"/>
          </a:xfrm>
          <a:prstGeom prst="rect">
            <a:avLst/>
          </a:prstGeom>
          <a:solidFill>
            <a:srgbClr val="F6C30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" name="Google Shape;249;p9"/>
          <p:cNvSpPr txBox="1"/>
          <p:nvPr/>
        </p:nvSpPr>
        <p:spPr>
          <a:xfrm>
            <a:off x="707827" y="296944"/>
            <a:ext cx="758541" cy="2920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2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계정 기능</a:t>
            </a:r>
            <a:endParaRPr b="1" sz="12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0" name="Google Shape;250;p9"/>
          <p:cNvSpPr/>
          <p:nvPr/>
        </p:nvSpPr>
        <p:spPr>
          <a:xfrm>
            <a:off x="570040" y="379355"/>
            <a:ext cx="127245" cy="127245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" name="Google Shape;251;p9"/>
          <p:cNvSpPr txBox="1"/>
          <p:nvPr/>
        </p:nvSpPr>
        <p:spPr>
          <a:xfrm>
            <a:off x="10802100" y="296944"/>
            <a:ext cx="904415" cy="2920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01. 로그인</a:t>
            </a:r>
            <a:endParaRPr sz="1200">
              <a:solidFill>
                <a:srgbClr val="7F7F7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2" name="Google Shape;252;p9"/>
          <p:cNvSpPr/>
          <p:nvPr/>
        </p:nvSpPr>
        <p:spPr>
          <a:xfrm>
            <a:off x="7338653" y="1550225"/>
            <a:ext cx="626440" cy="626440"/>
          </a:xfrm>
          <a:prstGeom prst="ellipse">
            <a:avLst/>
          </a:prstGeom>
          <a:solidFill>
            <a:srgbClr val="BFBFBF"/>
          </a:solidFill>
          <a:ln cap="flat" cmpd="sng" w="1079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0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1</a:t>
            </a:r>
            <a:endParaRPr b="1" sz="30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253" name="Google Shape;253;p9"/>
          <p:cNvSpPr/>
          <p:nvPr/>
        </p:nvSpPr>
        <p:spPr>
          <a:xfrm>
            <a:off x="7338653" y="3168949"/>
            <a:ext cx="626400" cy="626400"/>
          </a:xfrm>
          <a:prstGeom prst="ellipse">
            <a:avLst/>
          </a:prstGeom>
          <a:solidFill>
            <a:srgbClr val="7F7F7F"/>
          </a:solidFill>
          <a:ln cap="flat" cmpd="sng" w="1079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0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2</a:t>
            </a:r>
            <a:endParaRPr b="1" sz="30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254" name="Google Shape;254;p9"/>
          <p:cNvSpPr/>
          <p:nvPr/>
        </p:nvSpPr>
        <p:spPr>
          <a:xfrm>
            <a:off x="7338653" y="5024025"/>
            <a:ext cx="626400" cy="626400"/>
          </a:xfrm>
          <a:prstGeom prst="ellipse">
            <a:avLst/>
          </a:prstGeom>
          <a:solidFill>
            <a:srgbClr val="595959"/>
          </a:solidFill>
          <a:ln cap="flat" cmpd="sng" w="1079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0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3</a:t>
            </a:r>
            <a:endParaRPr b="1" sz="30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255" name="Google Shape;255;p9"/>
          <p:cNvSpPr txBox="1"/>
          <p:nvPr/>
        </p:nvSpPr>
        <p:spPr>
          <a:xfrm>
            <a:off x="8091660" y="1606378"/>
            <a:ext cx="2831224" cy="5839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rPr>
              <a:t>로그인 창에서 </a:t>
            </a:r>
            <a:r>
              <a:rPr b="1" lang="ko-KR" sz="14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rPr>
              <a:t>카카오 로그인과  </a:t>
            </a:r>
            <a:endParaRPr b="1" sz="1400">
              <a:solidFill>
                <a:srgbClr val="0C0C0C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4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이메일 로그인 </a:t>
            </a:r>
            <a:r>
              <a:rPr lang="ko-KR" sz="14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rPr>
              <a:t>선택 가능</a:t>
            </a:r>
            <a:endParaRPr sz="1400">
              <a:solidFill>
                <a:srgbClr val="0C0C0C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6" name="Google Shape;256;p9"/>
          <p:cNvSpPr/>
          <p:nvPr/>
        </p:nvSpPr>
        <p:spPr>
          <a:xfrm>
            <a:off x="806492" y="2710082"/>
            <a:ext cx="1319752" cy="268787"/>
          </a:xfrm>
          <a:prstGeom prst="rect">
            <a:avLst/>
          </a:prstGeom>
          <a:noFill/>
          <a:ln cap="flat" cmpd="sng" w="38100">
            <a:solidFill>
              <a:srgbClr val="DD969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Google Shape;257;p9"/>
          <p:cNvSpPr txBox="1"/>
          <p:nvPr/>
        </p:nvSpPr>
        <p:spPr>
          <a:xfrm>
            <a:off x="8091660" y="4932929"/>
            <a:ext cx="4213013" cy="13595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4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이메일을 통한 로그인은 </a:t>
            </a:r>
            <a:r>
              <a:rPr lang="ko-KR" sz="14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rPr>
              <a:t>입력한 이메일과 입력한 비밀번호를 DB에서 select를 한 후, DB에 등록되어 있는 이메일과 비밀번호가 존재하면 로그인을 하게 된다.</a:t>
            </a:r>
            <a:endParaRPr/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4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b="1" sz="1400">
              <a:solidFill>
                <a:srgbClr val="0C0C0C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8" name="Google Shape;258;p9"/>
          <p:cNvSpPr txBox="1"/>
          <p:nvPr/>
        </p:nvSpPr>
        <p:spPr>
          <a:xfrm>
            <a:off x="707827" y="4512598"/>
            <a:ext cx="869149" cy="3254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rPr>
              <a:t>로그인 창</a:t>
            </a:r>
            <a:endParaRPr sz="1400">
              <a:solidFill>
                <a:srgbClr val="0C0C0C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59" name="Google Shape;259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0642" y="2343729"/>
            <a:ext cx="2244121" cy="201004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0" name="Google Shape;260;p9"/>
          <p:cNvCxnSpPr/>
          <p:nvPr/>
        </p:nvCxnSpPr>
        <p:spPr>
          <a:xfrm>
            <a:off x="806983" y="4464884"/>
            <a:ext cx="417531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61" name="Google Shape;261;p9"/>
          <p:cNvSpPr/>
          <p:nvPr/>
        </p:nvSpPr>
        <p:spPr>
          <a:xfrm rot="-1485132">
            <a:off x="3292956" y="2238504"/>
            <a:ext cx="352568" cy="398434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2" name="Google Shape;262;p9"/>
          <p:cNvSpPr/>
          <p:nvPr/>
        </p:nvSpPr>
        <p:spPr>
          <a:xfrm rot="1454654">
            <a:off x="3294110" y="3831633"/>
            <a:ext cx="347118" cy="398434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3" name="Google Shape;263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31514" y="3960661"/>
            <a:ext cx="2145386" cy="19382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732434" y="1040021"/>
            <a:ext cx="2145386" cy="1860533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9"/>
          <p:cNvSpPr txBox="1"/>
          <p:nvPr/>
        </p:nvSpPr>
        <p:spPr>
          <a:xfrm>
            <a:off x="3731514" y="3016622"/>
            <a:ext cx="1393330" cy="3254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rPr>
              <a:t>카카오 로그인 창</a:t>
            </a:r>
            <a:endParaRPr sz="1400">
              <a:solidFill>
                <a:srgbClr val="0C0C0C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66" name="Google Shape;266;p9"/>
          <p:cNvCxnSpPr/>
          <p:nvPr/>
        </p:nvCxnSpPr>
        <p:spPr>
          <a:xfrm>
            <a:off x="3830670" y="2968908"/>
            <a:ext cx="417531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67" name="Google Shape;267;p9"/>
          <p:cNvSpPr txBox="1"/>
          <p:nvPr/>
        </p:nvSpPr>
        <p:spPr>
          <a:xfrm>
            <a:off x="3732434" y="6081650"/>
            <a:ext cx="1393330" cy="3254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rPr>
              <a:t>아이디 로그인 창</a:t>
            </a:r>
            <a:endParaRPr sz="1400">
              <a:solidFill>
                <a:srgbClr val="0C0C0C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68" name="Google Shape;268;p9"/>
          <p:cNvCxnSpPr/>
          <p:nvPr/>
        </p:nvCxnSpPr>
        <p:spPr>
          <a:xfrm>
            <a:off x="3831590" y="6033936"/>
            <a:ext cx="417531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69" name="Google Shape;269;p9"/>
          <p:cNvSpPr txBox="1"/>
          <p:nvPr/>
        </p:nvSpPr>
        <p:spPr>
          <a:xfrm>
            <a:off x="8067549" y="3049841"/>
            <a:ext cx="4213013" cy="11010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4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rPr>
              <a:t>카카오 API</a:t>
            </a:r>
            <a:r>
              <a:rPr lang="ko-KR" sz="14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rPr>
              <a:t>를 사용하여 카카오 계정으로 </a:t>
            </a:r>
            <a:endParaRPr sz="1400">
              <a:solidFill>
                <a:srgbClr val="0C0C0C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rPr>
              <a:t>로그인을 하게 되면 계정의 등록되어 있는 이름과 </a:t>
            </a:r>
            <a:endParaRPr sz="1400">
              <a:solidFill>
                <a:srgbClr val="0C0C0C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이메일을 DB에서 비교한 후 아이디 존재유무를 </a:t>
            </a:r>
            <a:endParaRPr sz="1400">
              <a:solidFill>
                <a:srgbClr val="0C0C0C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rPr>
              <a:t>판별하여 로그인을 하게 된다. </a:t>
            </a:r>
            <a:endParaRPr sz="1400">
              <a:solidFill>
                <a:srgbClr val="0C0C0C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0" name="Google Shape;270;p9"/>
          <p:cNvSpPr txBox="1"/>
          <p:nvPr/>
        </p:nvSpPr>
        <p:spPr>
          <a:xfrm>
            <a:off x="633662" y="1012921"/>
            <a:ext cx="1107996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로그인</a:t>
            </a:r>
            <a:endParaRPr b="1"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2020-04-23T02:50:06Z</dcterms:created>
  <dc:creator>이 희석</dc:creator>
</cp:coreProperties>
</file>